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  <p15:guide id="4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9"/>
        <p:guide pos="55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5e78b9b7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55e78b9b77_0_21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5e78b9b7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155e78b9b77_0_41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5e78b9b7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155e78b9b77_0_23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5e78b9b7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155e78b9b77_0_24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5e78b9b7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155e78b9b77_0_42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5e78b9b77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155e78b9b77_0_44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5e78b9b7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155e78b9b77_0_45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e78b9b7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155e78b9b77_0_47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5e78b9b77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155e78b9b77_0_48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5e78b9b77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155e78b9b77_0_50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f02f47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Para a primeira forma normal, devemos ter dados atomicos.</a:t>
            </a:r>
            <a:br>
              <a:rPr lang="pt-BR"/>
            </a:br>
            <a:r>
              <a:rPr lang="pt-BR"/>
              <a:t>Note que, a tabela pessoa possui dados compostos em localização e telefone.</a:t>
            </a:r>
            <a:br>
              <a:rPr lang="pt-BR"/>
            </a:br>
            <a:r>
              <a:rPr lang="pt-BR"/>
              <a:t>Corrigimos</a:t>
            </a:r>
            <a:r>
              <a:rPr lang="pt-BR"/>
              <a:t> isso com a criação de duas tabelas.</a:t>
            </a:r>
            <a:endParaRPr/>
          </a:p>
        </p:txBody>
      </p:sp>
      <p:sp>
        <p:nvSpPr>
          <p:cNvPr id="424" name="Google Shape;424;gff02f4740a_0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5e78b9b77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155e78b9b77_0_51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55e78b9b7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Dependência</a:t>
            </a:r>
            <a:r>
              <a:rPr lang="pt-BR"/>
              <a:t> funcional - Com atributo de uma coluno consigo encontrar o restante do registro;</a:t>
            </a:r>
            <a:br>
              <a:rPr lang="pt-BR"/>
            </a:br>
            <a:r>
              <a:rPr lang="pt-BR"/>
              <a:t>EX.: Se eu perguntar quem é o dono do CPF 333?</a:t>
            </a:r>
            <a:endParaRPr/>
          </a:p>
        </p:txBody>
      </p:sp>
      <p:sp>
        <p:nvSpPr>
          <p:cNvPr id="457" name="Google Shape;457;g155e78b9b77_0_53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7b336a5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Dependência funcional - Com atributo de uma coluno consigo encontrar o restante do registro;</a:t>
            </a:r>
            <a:br>
              <a:rPr lang="pt-BR"/>
            </a:br>
            <a:r>
              <a:rPr lang="pt-BR"/>
              <a:t>EX.: Se eu perguntar quem é o dono do CPF 444?</a:t>
            </a:r>
            <a:endParaRPr/>
          </a:p>
        </p:txBody>
      </p:sp>
      <p:sp>
        <p:nvSpPr>
          <p:cNvPr id="473" name="Google Shape;473;g157b336a507_0_1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7b336a50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CPF DETERMINA NOME, NOME NÃO DETERMINA CPF</a:t>
            </a:r>
            <a:br>
              <a:rPr b="1" lang="pt-BR"/>
            </a:br>
            <a:r>
              <a:rPr b="1" lang="pt-BR"/>
              <a:t>DEPENDÊNCIA</a:t>
            </a:r>
            <a:r>
              <a:rPr b="1" lang="pt-BR"/>
              <a:t> FUNCIONAL POSSIBILITA SABER QUAL SERÁ A CHAVE PRIMAIRA</a:t>
            </a:r>
            <a:endParaRPr b="1"/>
          </a:p>
        </p:txBody>
      </p:sp>
      <p:sp>
        <p:nvSpPr>
          <p:cNvPr id="492" name="Google Shape;492;g157b336a507_0_3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5e78b9b77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Dependência Transitiva: ocorre quando uma coluna, além de depender da chave primária de uma tabela, depende de outra coluna ou conjunto de tabela.</a:t>
            </a:r>
            <a:endParaRPr/>
          </a:p>
        </p:txBody>
      </p:sp>
      <p:sp>
        <p:nvSpPr>
          <p:cNvPr id="511" name="Google Shape;511;g155e78b9b77_0_59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5e78b9b77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Dependência Transitiva: ocorre quando uma coluna, além de depender da chave primária de uma tabela, depende de outra coluna ou conjunto de tabela.</a:t>
            </a:r>
            <a:endParaRPr/>
          </a:p>
        </p:txBody>
      </p:sp>
      <p:sp>
        <p:nvSpPr>
          <p:cNvPr id="525" name="Google Shape;525;g155e78b9b77_0_60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efa63ef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13efa63ef03_0_3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3efa63ef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13efa63ef03_0_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efa63ef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13efa63ef03_0_4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efa63ef0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Outro problema da Dependência Transitiva é que: Se alterar um dado, ex.Alterar o Gerente de ADM no cadastro onde Emp_CPF = 222, não vai alterar </a:t>
            </a:r>
            <a:r>
              <a:rPr lang="pt-BR"/>
              <a:t>automaticamente</a:t>
            </a:r>
            <a:r>
              <a:rPr lang="pt-BR"/>
              <a:t> nos demais registros que tenham o gerente EDU como Gerente do departamento “ADM”</a:t>
            </a:r>
            <a:endParaRPr/>
          </a:p>
        </p:txBody>
      </p:sp>
      <p:sp>
        <p:nvSpPr>
          <p:cNvPr id="589" name="Google Shape;589;g13efa63ef03_0_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efa63ef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Corrigimos uma </a:t>
            </a:r>
            <a:r>
              <a:rPr lang="pt-BR"/>
              <a:t>dependência</a:t>
            </a:r>
            <a:r>
              <a:rPr lang="pt-BR"/>
              <a:t> transitiva criando uma tabela para cada </a:t>
            </a:r>
            <a:r>
              <a:rPr lang="pt-BR"/>
              <a:t>dependência</a:t>
            </a:r>
            <a:r>
              <a:rPr lang="pt-BR"/>
              <a:t> funcional. </a:t>
            </a:r>
            <a:endParaRPr/>
          </a:p>
        </p:txBody>
      </p:sp>
      <p:sp>
        <p:nvSpPr>
          <p:cNvPr id="604" name="Google Shape;604;g13efa63ef03_1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5e78b9b77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g155e78b9b77_0_63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55e78b9b77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g155e78b9b77_0_40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5e78b9b77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3" name="Google Shape;643;g155e78b9b77_0_77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55e78b9b77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g155e78b9b77_0_74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55e78b9b77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155e78b9b77_0_78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55e78b9b77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g155e78b9b77_0_79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55e78b9b77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9" name="Google Shape;699;g155e78b9b77_0_81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5e78b9b77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155e78b9b77_0_82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55e78b9b77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7" name="Google Shape;727;g155e78b9b77_0_92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5e78b9b77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1" name="Google Shape;741;g155e78b9b77_0_84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55e78b9b77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DATABASE empresa;</a:t>
            </a:r>
            <a:endParaRPr/>
          </a:p>
        </p:txBody>
      </p:sp>
      <p:sp>
        <p:nvSpPr>
          <p:cNvPr id="755" name="Google Shape;755;g155e78b9b77_0_8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5e78b9b77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155e78b9b77_0_88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55e78b9b77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4" name="Google Shape;784;g155e78b9b77_0_86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55e78b9b77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g155e78b9b77_0_90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567adee4e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6" name="Google Shape;816;g1567adee4e1_0_21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55e78b9b77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5" name="Google Shape;825;g155e78b9b77_0_95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55e78b9b77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pessoas (nome VARCHAR (100), cpf CHAR(11), descricao MEDIUMTEXT);</a:t>
            </a:r>
            <a:endParaRPr/>
          </a:p>
        </p:txBody>
      </p:sp>
      <p:sp>
        <p:nvSpPr>
          <p:cNvPr id="839" name="Google Shape;839;g155e78b9b77_0_96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55e78b9b77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SHOW tables;</a:t>
            </a:r>
            <a:br>
              <a:rPr lang="pt-BR"/>
            </a:br>
            <a:r>
              <a:rPr lang="pt-BR"/>
              <a:t>CREATE TABLE teste(testando VARCHAR (200));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DROP TABLE teste;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3" name="Google Shape;853;g155e78b9b77_0_97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32c0e13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1532c0e1373_0_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55e78b9b77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7" name="Google Shape;867;g155e78b9b77_0_99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55e78b9b77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1" name="Google Shape;881;g155e78b9b77_0_100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55e78b9b77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DATABASE teste_tipo_dados;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USE teste_tipo_dados;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TABLE produtos(nome VARCHAR(50), sku CHAR(5), informacoes MEDIUMTEXT);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DESC produtos;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5" name="Google Shape;895;g155e78b9b77_0_103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55e78b9b77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DATABASE teste_tipo_dados;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USE teste_tipo_dados;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cadastro(nome VARCHAR (100),sobrenome VARCHAR (100));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cadastro;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DESC cadastro;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9" name="Google Shape;909;g155e78b9b77_0_104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55e78b9b77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3" name="Google Shape;923;g155e78b9b77_0_105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55e78b9b77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produtos (nome, sku, informacoes)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VALUES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("Notebook Acer", "Note", "Notebook Acer Nitro 5, corecadastroprodutos i7 7700hq - 1Tb SSD NMVe");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produtos;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2" name="Google Shape;932;g155e78b9b77_0_106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55e78b9b77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produtos (nome, sku, informacoes)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VALUES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("Notebook Positivo", "POSI", "Notebook com tecla dedicada para netflix"),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("Notebook Asus", "ASU", "Notebook com tecla placa de video dedicada")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produtos;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g155e78b9b77_0_108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567adee4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g1567adee4e1_0_1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567adee4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servidores (nome VARCHAR(100), espaco_disco INT(10). ligado BOOL);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servidores (nome, espaco_disco, ligado) VALUES(‘Servidor 1’, 12345678, 0);</a:t>
            </a:r>
            <a:endParaRPr/>
          </a:p>
        </p:txBody>
      </p:sp>
      <p:sp>
        <p:nvSpPr>
          <p:cNvPr id="974" name="Google Shape;974;g1567adee4e1_0_2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567adee4e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servidores;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servidores (nome, espaco_disco, ligado) </a:t>
            </a:r>
            <a:br>
              <a:rPr lang="pt-BR"/>
            </a:br>
            <a:r>
              <a:rPr lang="pt-BR"/>
              <a:t>VALUES (‘Servidor 3, 320569875, 0),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(‘Servidor 3, 320569875, 0) </a:t>
            </a:r>
            <a:r>
              <a:rPr lang="pt-BR"/>
              <a:t>;</a:t>
            </a:r>
            <a:br>
              <a:rPr lang="pt-BR"/>
            </a:br>
            <a:endParaRPr/>
          </a:p>
        </p:txBody>
      </p:sp>
      <p:sp>
        <p:nvSpPr>
          <p:cNvPr id="988" name="Google Shape;988;g1567adee4e1_0_5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5e78b9b77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 cliente pode ter no mínimo 1 encomenda ou muitas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Uma encomenda deve ter no mínimo 1 cliente, e no máximo 1 também.</a:t>
            </a:r>
            <a:br>
              <a:rPr lang="pt-BR"/>
            </a:br>
            <a:endParaRPr/>
          </a:p>
        </p:txBody>
      </p:sp>
      <p:sp>
        <p:nvSpPr>
          <p:cNvPr id="208" name="Google Shape;208;g155e78b9b77_0_63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567adee4e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2" name="Google Shape;1002;g1567adee4e1_0_6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567adee4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6" name="Google Shape;1016;g1567adee4e1_0_9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567adee4e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aniversarios (nome, data_nascimento)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VALUES ("Juliano", "1989-06-05");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aniversarios;</a:t>
            </a:r>
            <a:endParaRPr/>
          </a:p>
        </p:txBody>
      </p:sp>
      <p:sp>
        <p:nvSpPr>
          <p:cNvPr id="1030" name="Google Shape;1030;g1567adee4e1_0_10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567adee4e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Quando usamos espaço </a:t>
            </a:r>
            <a:r>
              <a:rPr lang="pt-BR"/>
              <a:t>além</a:t>
            </a:r>
            <a:r>
              <a:rPr lang="pt-BR"/>
              <a:t> do </a:t>
            </a:r>
            <a:r>
              <a:rPr lang="pt-BR"/>
              <a:t>necessário</a:t>
            </a:r>
            <a:r>
              <a:rPr lang="pt-BR"/>
              <a:t> para armazenar um dado, o SGBD irá </a:t>
            </a:r>
            <a:r>
              <a:rPr lang="pt-BR"/>
              <a:t>utilizar</a:t>
            </a:r>
            <a:r>
              <a:rPr lang="pt-BR"/>
              <a:t> todo o espaço </a:t>
            </a:r>
            <a:r>
              <a:rPr lang="pt-BR"/>
              <a:t>disponível</a:t>
            </a:r>
            <a:r>
              <a:rPr lang="pt-BR"/>
              <a:t> ao incluir um registro.</a:t>
            </a:r>
            <a:br>
              <a:rPr lang="pt-BR"/>
            </a:br>
            <a:r>
              <a:rPr lang="pt-BR"/>
              <a:t>Exemplo:</a:t>
            </a:r>
            <a:br>
              <a:rPr lang="pt-BR"/>
            </a:br>
            <a:r>
              <a:rPr lang="pt-BR"/>
              <a:t>Incluir um telefone onde o campo (telefone VARCHAR (255)), note que, telefones normalmente possuem 11 campos.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Pior, quando fazemos a consulta, o banco irá ler todos os espaços reservados…</a:t>
            </a:r>
            <a:br>
              <a:rPr lang="pt-BR"/>
            </a:br>
            <a:r>
              <a:rPr lang="pt-BR"/>
              <a:t>Dizemos assim que o custo computacional é alto.</a:t>
            </a:r>
            <a:br>
              <a:rPr lang="pt-BR"/>
            </a:br>
            <a:r>
              <a:rPr lang="pt-BR"/>
              <a:t>O banco otimizado gera </a:t>
            </a:r>
            <a:r>
              <a:rPr lang="pt-BR"/>
              <a:t>leituras/consultas</a:t>
            </a:r>
            <a:r>
              <a:rPr lang="pt-BR"/>
              <a:t> mais rápidas.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4" name="Google Shape;1044;g1567adee4e1_0_11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567adee4e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USE teste_tipo_dados;</a:t>
            </a:r>
            <a:br>
              <a:rPr lang="pt-BR"/>
            </a:br>
            <a:r>
              <a:rPr lang="pt-BR"/>
              <a:t>CRAETE TABLE funcionario (nome VARCHAR (100));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SHOW TABLES;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DESC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8" name="Google Shape;1058;g1567adee4e1_0_13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567adee4e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TABLE funcionario (nome VARCHAR(100));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SHOW TABLES;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DESC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ALTER TABLE funcionario ADD COLUMN profissao VARCHAR(100);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Podemos incluir um registro nesta tabela.</a:t>
            </a:r>
            <a:br>
              <a:rPr lang="pt-BR"/>
            </a:br>
            <a:br>
              <a:rPr lang="pt-BR"/>
            </a:br>
            <a:r>
              <a:rPr lang="pt-BR"/>
              <a:t>INSERT INTO funcionario (nome, profissao) VALUES ("Juliano", "Professor");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2" name="Google Shape;1072;g1567adee4e1_0_14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567adee4e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ALTER TABLE funcionario ADD COLUMN cpf CHAR(11);</a:t>
            </a:r>
            <a:br>
              <a:rPr lang="pt-BR"/>
            </a:br>
            <a:r>
              <a:rPr lang="pt-BR">
                <a:solidFill>
                  <a:schemeClr val="dk1"/>
                </a:solidFill>
              </a:rPr>
              <a:t>ALTER TABLE funcionario ADD COLUMN data_nasc DATE);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INSERT INTO funcionario (nome, profissao, cpf, data_nasc)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VALUES ("Fulano", "Servidor Publico", "12345678911","2000-11-20");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6" name="Google Shape;1086;g1567adee4e1_0_15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567adee4e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ALTER TABLE funcionario DROP COLUMN profissao;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DESC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0" name="Google Shape;1100;g1567adee4e1_0_17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567adee4e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ALTER TABLE funcionario DROP COLUMN profissao;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DESC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4" name="Google Shape;1114;g1567adee4e1_0_18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567adee4e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ALTER TABLE funcionario ADD COLUMN data_nasc VARCHAR(100);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DESC funcionario;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NOTE QUE coloquei da data_nasc como texto.</a:t>
            </a:r>
            <a:br>
              <a:rPr lang="pt-BR"/>
            </a:br>
            <a:r>
              <a:rPr lang="pt-BR"/>
              <a:t>Precisamos alterar para date!</a:t>
            </a:r>
            <a:br>
              <a:rPr lang="pt-BR"/>
            </a:br>
            <a:br>
              <a:rPr lang="pt-BR"/>
            </a:br>
            <a:r>
              <a:rPr lang="pt-BR"/>
              <a:t>ALTER TABLE funcionario MODIFY COLUMN data_nasc DATE;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8" name="Google Shape;1128;g1567adee4e1_0_20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5e78b9b7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155e78b9b77_0_19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57a2e2b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DATABASE cadastro;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USE cadastro;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TABLE pessoas(nome VARCHAR(50),rg VARCHAR(15),cpf VARCHAR(11), limite DOUBLE(10,2));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DESC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DROP TABLE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/*INSERINDO OS DADOS*/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pessoas(nome,rg,cpf,limite)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("Gabriel","852741963","98725637981","3000.00"),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("Maria Eduarda","752741963","98725637981","5000.00"),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("Maria Clara","952741963","98725637981","0"),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("Jorge","252741963","98725637981","1000.00"),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("Jacobino","152741963","98725637981","2000.00")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ALTER TABLE pessoas MODIFY COLUMN limite INT(10);</a:t>
            </a:r>
            <a:endParaRPr/>
          </a:p>
        </p:txBody>
      </p:sp>
      <p:sp>
        <p:nvSpPr>
          <p:cNvPr id="1142" name="Google Shape;1142;g157a2e2bd89_0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3efcc3d93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6" name="Google Shape;1156;g13efcc3d930_0_21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3efcc3d93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71" name="Google Shape;1171;g13efcc3d930_0_23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3efcc3d93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86" name="Google Shape;1186;g13efcc3d930_0_24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efcc3d9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1" name="Google Shape;1201;g13efcc3d930_0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5b6c5a84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0" name="Google Shape;1210;g15b6c5a849a_1_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5b6c5a849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pessoas;</a:t>
            </a:r>
            <a:endParaRPr/>
          </a:p>
        </p:txBody>
      </p:sp>
      <p:sp>
        <p:nvSpPr>
          <p:cNvPr id="1223" name="Google Shape;1223;g15b6c5a849a_1_1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5b6c5a849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nome,rg FROM pessoas;</a:t>
            </a:r>
            <a:endParaRPr/>
          </a:p>
        </p:txBody>
      </p:sp>
      <p:sp>
        <p:nvSpPr>
          <p:cNvPr id="1237" name="Google Shape;1237;g15b6c5a849a_1_2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5b6c5a849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pessoas (nome VARCHAR (100), cpf CHAR(11), descricao MEDIUMTEXT);</a:t>
            </a:r>
            <a:endParaRPr/>
          </a:p>
        </p:txBody>
      </p:sp>
      <p:sp>
        <p:nvSpPr>
          <p:cNvPr id="1250" name="Google Shape;1250;g15b6c5a849a_0_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5b6c5a849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pessoas(nome,rg,cpf,limite) VALUES ("Josafa","52487963","21536985524", 1313);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4" name="Google Shape;1264;g15b6c5a849a_1_3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32c0e13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1532c0e1373_0_2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5b6c5a849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8" name="Google Shape;1278;g15b6c5a849a_1_5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5b6c5a849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1" name="Google Shape;1291;g15b6c5a849a_1_6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5b6c5a849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5" name="Google Shape;1305;g15b6c5a849a_1_7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5b6c5a849a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8" name="Google Shape;1318;g15b6c5a849a_1_21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5b6c5a849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UPDATE pessoas SET limite = 1000.00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WHERE rg = "1522563";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g15b6c5a849a_1_8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5b6c5a849a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5" name="Google Shape;1345;g15b6c5a849a_1_10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5b6c5a849a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8" name="Google Shape;1358;g15b6c5a849a_1_11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5b6c5a849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2" name="Google Shape;1372;g15b6c5a849a_1_12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5b6c5a849a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1" name="Google Shape;1381;g15b6c5a849a_1_13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5e78b9b7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55e78b9b77_0_20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4623599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3888" y="4589464"/>
            <a:ext cx="78867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9842" y="1681163"/>
            <a:ext cx="38682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9842" y="2505075"/>
            <a:ext cx="38682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29150" y="1681163"/>
            <a:ext cx="3887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29150" y="2505075"/>
            <a:ext cx="38874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✔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999460"/>
            <a:ext cx="29493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✔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✔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✔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✔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988828"/>
            <a:ext cx="29493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✔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6.xml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rive.google.com/file/d/15EnjbEmxnq-c_ER0LKSoG4p8a7K5-IJl/view?usp=sharing" TargetMode="External"/><Relationship Id="rId4" Type="http://schemas.openxmlformats.org/officeDocument/2006/relationships/hyperlink" Target="https://drive.google.com/file/d/15EnjbEmxnq-c_ER0LKSoG4p8a7K5-IJl/view?usp=sharing" TargetMode="External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file/d/15EnjbEmxnq-c_ER0LKSoG4p8a7K5-IJl/view?usp=sharing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3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3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595"/>
            <a:ext cx="9991501" cy="69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9024"/>
            <a:ext cx="8870574" cy="2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5">
            <a:alphaModFix/>
          </a:blip>
          <a:srcRect b="0" l="0" r="0" t="63808"/>
          <a:stretch/>
        </p:blipFill>
        <p:spPr>
          <a:xfrm>
            <a:off x="-423746" y="4376056"/>
            <a:ext cx="9991491" cy="2481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2257349" y="5791824"/>
            <a:ext cx="4622806" cy="589658"/>
            <a:chOff x="2257349" y="5791824"/>
            <a:chExt cx="4622806" cy="589658"/>
          </a:xfrm>
        </p:grpSpPr>
        <p:sp>
          <p:nvSpPr>
            <p:cNvPr id="86" name="Google Shape;86;p13"/>
            <p:cNvSpPr/>
            <p:nvPr/>
          </p:nvSpPr>
          <p:spPr>
            <a:xfrm>
              <a:off x="2257349" y="5791824"/>
              <a:ext cx="4622806" cy="589658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" name="Google Shape;87;p13"/>
            <p:cNvGrpSpPr/>
            <p:nvPr/>
          </p:nvGrpSpPr>
          <p:grpSpPr>
            <a:xfrm>
              <a:off x="2257349" y="5851978"/>
              <a:ext cx="4622806" cy="469350"/>
              <a:chOff x="925513" y="5075238"/>
              <a:chExt cx="8099425" cy="822325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925513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925513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925513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925513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925513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925513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4860926" y="5075238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4860926" y="5235576"/>
                <a:ext cx="187325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4860926" y="5394326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4860926" y="555466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860926" y="5718176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4860926" y="587851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8840788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8840788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840788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8840788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8840788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840788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1146176" y="5083176"/>
                <a:ext cx="3605213" cy="803275"/>
              </a:xfrm>
              <a:custGeom>
                <a:rect b="b" l="l" r="r" t="t"/>
                <a:pathLst>
                  <a:path extrusionOk="0" h="211" w="960">
                    <a:moveTo>
                      <a:pt x="917" y="207"/>
                    </a:moveTo>
                    <a:cubicBezTo>
                      <a:pt x="960" y="5"/>
                      <a:pt x="960" y="5"/>
                      <a:pt x="960" y="5"/>
                    </a:cubicBezTo>
                    <a:cubicBezTo>
                      <a:pt x="904" y="5"/>
                      <a:pt x="904" y="5"/>
                      <a:pt x="904" y="5"/>
                    </a:cubicBezTo>
                    <a:cubicBezTo>
                      <a:pt x="861" y="207"/>
                      <a:pt x="861" y="207"/>
                      <a:pt x="861" y="207"/>
                    </a:cubicBezTo>
                    <a:lnTo>
                      <a:pt x="917" y="207"/>
                    </a:lnTo>
                    <a:close/>
                    <a:moveTo>
                      <a:pt x="711" y="128"/>
                    </a:moveTo>
                    <a:cubicBezTo>
                      <a:pt x="757" y="44"/>
                      <a:pt x="757" y="44"/>
                      <a:pt x="757" y="44"/>
                    </a:cubicBezTo>
                    <a:cubicBezTo>
                      <a:pt x="758" y="44"/>
                      <a:pt x="758" y="44"/>
                      <a:pt x="758" y="44"/>
                    </a:cubicBezTo>
                    <a:cubicBezTo>
                      <a:pt x="765" y="128"/>
                      <a:pt x="765" y="128"/>
                      <a:pt x="765" y="128"/>
                    </a:cubicBezTo>
                    <a:lnTo>
                      <a:pt x="711" y="128"/>
                    </a:lnTo>
                    <a:close/>
                    <a:moveTo>
                      <a:pt x="667" y="207"/>
                    </a:moveTo>
                    <a:cubicBezTo>
                      <a:pt x="689" y="168"/>
                      <a:pt x="689" y="168"/>
                      <a:pt x="689" y="168"/>
                    </a:cubicBezTo>
                    <a:cubicBezTo>
                      <a:pt x="771" y="168"/>
                      <a:pt x="771" y="168"/>
                      <a:pt x="771" y="168"/>
                    </a:cubicBezTo>
                    <a:cubicBezTo>
                      <a:pt x="776" y="207"/>
                      <a:pt x="776" y="207"/>
                      <a:pt x="776" y="207"/>
                    </a:cubicBezTo>
                    <a:cubicBezTo>
                      <a:pt x="839" y="207"/>
                      <a:pt x="839" y="207"/>
                      <a:pt x="839" y="207"/>
                    </a:cubicBezTo>
                    <a:cubicBezTo>
                      <a:pt x="802" y="5"/>
                      <a:pt x="802" y="5"/>
                      <a:pt x="802" y="5"/>
                    </a:cubicBezTo>
                    <a:cubicBezTo>
                      <a:pt x="734" y="5"/>
                      <a:pt x="734" y="5"/>
                      <a:pt x="734" y="5"/>
                    </a:cubicBezTo>
                    <a:cubicBezTo>
                      <a:pt x="611" y="207"/>
                      <a:pt x="611" y="207"/>
                      <a:pt x="611" y="207"/>
                    </a:cubicBezTo>
                    <a:lnTo>
                      <a:pt x="667" y="207"/>
                    </a:lnTo>
                    <a:close/>
                    <a:moveTo>
                      <a:pt x="393" y="207"/>
                    </a:move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76" y="52"/>
                      <a:pt x="476" y="52"/>
                      <a:pt x="476" y="52"/>
                    </a:cubicBezTo>
                    <a:cubicBezTo>
                      <a:pt x="477" y="52"/>
                      <a:pt x="477" y="52"/>
                      <a:pt x="477" y="52"/>
                    </a:cubicBezTo>
                    <a:cubicBezTo>
                      <a:pt x="513" y="207"/>
                      <a:pt x="513" y="207"/>
                      <a:pt x="513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633" y="5"/>
                      <a:pt x="633" y="5"/>
                      <a:pt x="633" y="5"/>
                    </a:cubicBezTo>
                    <a:cubicBezTo>
                      <a:pt x="583" y="5"/>
                      <a:pt x="583" y="5"/>
                      <a:pt x="583" y="5"/>
                    </a:cubicBezTo>
                    <a:cubicBezTo>
                      <a:pt x="551" y="155"/>
                      <a:pt x="551" y="155"/>
                      <a:pt x="551" y="155"/>
                    </a:cubicBezTo>
                    <a:cubicBezTo>
                      <a:pt x="550" y="156"/>
                      <a:pt x="550" y="156"/>
                      <a:pt x="550" y="156"/>
                    </a:cubicBezTo>
                    <a:cubicBezTo>
                      <a:pt x="514" y="5"/>
                      <a:pt x="514" y="5"/>
                      <a:pt x="514" y="5"/>
                    </a:cubicBezTo>
                    <a:cubicBezTo>
                      <a:pt x="436" y="5"/>
                      <a:pt x="436" y="5"/>
                      <a:pt x="436" y="5"/>
                    </a:cubicBezTo>
                    <a:lnTo>
                      <a:pt x="393" y="207"/>
                    </a:lnTo>
                    <a:close/>
                    <a:moveTo>
                      <a:pt x="361" y="207"/>
                    </a:moveTo>
                    <a:cubicBezTo>
                      <a:pt x="369" y="168"/>
                      <a:pt x="369" y="168"/>
                      <a:pt x="369" y="168"/>
                    </a:cubicBezTo>
                    <a:cubicBezTo>
                      <a:pt x="271" y="168"/>
                      <a:pt x="271" y="168"/>
                      <a:pt x="271" y="168"/>
                    </a:cubicBezTo>
                    <a:cubicBezTo>
                      <a:pt x="280" y="125"/>
                      <a:pt x="280" y="125"/>
                      <a:pt x="280" y="125"/>
                    </a:cubicBezTo>
                    <a:cubicBezTo>
                      <a:pt x="371" y="125"/>
                      <a:pt x="371" y="125"/>
                      <a:pt x="371" y="125"/>
                    </a:cubicBezTo>
                    <a:cubicBezTo>
                      <a:pt x="379" y="86"/>
                      <a:pt x="379" y="86"/>
                      <a:pt x="379" y="86"/>
                    </a:cubicBezTo>
                    <a:cubicBezTo>
                      <a:pt x="289" y="86"/>
                      <a:pt x="289" y="86"/>
                      <a:pt x="289" y="86"/>
                    </a:cubicBezTo>
                    <a:cubicBezTo>
                      <a:pt x="298" y="44"/>
                      <a:pt x="298" y="44"/>
                      <a:pt x="298" y="44"/>
                    </a:cubicBezTo>
                    <a:cubicBezTo>
                      <a:pt x="396" y="44"/>
                      <a:pt x="396" y="44"/>
                      <a:pt x="396" y="44"/>
                    </a:cubicBezTo>
                    <a:cubicBezTo>
                      <a:pt x="404" y="5"/>
                      <a:pt x="404" y="5"/>
                      <a:pt x="404" y="5"/>
                    </a:cubicBezTo>
                    <a:cubicBezTo>
                      <a:pt x="250" y="5"/>
                      <a:pt x="250" y="5"/>
                      <a:pt x="250" y="5"/>
                    </a:cubicBezTo>
                    <a:cubicBezTo>
                      <a:pt x="207" y="207"/>
                      <a:pt x="207" y="207"/>
                      <a:pt x="207" y="207"/>
                    </a:cubicBezTo>
                    <a:lnTo>
                      <a:pt x="361" y="207"/>
                    </a:lnTo>
                    <a:close/>
                    <a:moveTo>
                      <a:pt x="199" y="64"/>
                    </a:moveTo>
                    <a:cubicBezTo>
                      <a:pt x="213" y="15"/>
                      <a:pt x="173" y="0"/>
                      <a:pt x="131" y="0"/>
                    </a:cubicBezTo>
                    <a:cubicBezTo>
                      <a:pt x="89" y="0"/>
                      <a:pt x="44" y="14"/>
                      <a:pt x="31" y="62"/>
                    </a:cubicBezTo>
                    <a:cubicBezTo>
                      <a:pt x="27" y="83"/>
                      <a:pt x="33" y="102"/>
                      <a:pt x="51" y="111"/>
                    </a:cubicBezTo>
                    <a:cubicBezTo>
                      <a:pt x="91" y="130"/>
                      <a:pt x="134" y="124"/>
                      <a:pt x="128" y="152"/>
                    </a:cubicBezTo>
                    <a:cubicBezTo>
                      <a:pt x="125" y="165"/>
                      <a:pt x="107" y="172"/>
                      <a:pt x="94" y="172"/>
                    </a:cubicBezTo>
                    <a:cubicBezTo>
                      <a:pt x="74" y="172"/>
                      <a:pt x="62" y="162"/>
                      <a:pt x="67" y="143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98"/>
                      <a:pt x="38" y="211"/>
                      <a:pt x="86" y="211"/>
                    </a:cubicBezTo>
                    <a:cubicBezTo>
                      <a:pt x="132" y="211"/>
                      <a:pt x="179" y="191"/>
                      <a:pt x="188" y="149"/>
                    </a:cubicBezTo>
                    <a:cubicBezTo>
                      <a:pt x="199" y="94"/>
                      <a:pt x="151" y="90"/>
                      <a:pt x="119" y="82"/>
                    </a:cubicBezTo>
                    <a:cubicBezTo>
                      <a:pt x="105" y="78"/>
                      <a:pt x="88" y="73"/>
                      <a:pt x="91" y="58"/>
                    </a:cubicBezTo>
                    <a:cubicBezTo>
                      <a:pt x="93" y="48"/>
                      <a:pt x="106" y="40"/>
                      <a:pt x="119" y="40"/>
                    </a:cubicBezTo>
                    <a:cubicBezTo>
                      <a:pt x="129" y="40"/>
                      <a:pt x="135" y="42"/>
                      <a:pt x="139" y="46"/>
                    </a:cubicBezTo>
                    <a:cubicBezTo>
                      <a:pt x="143" y="50"/>
                      <a:pt x="145" y="56"/>
                      <a:pt x="143" y="64"/>
                    </a:cubicBezTo>
                    <a:lnTo>
                      <a:pt x="199" y="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5157788" y="5078413"/>
                <a:ext cx="3633788" cy="808038"/>
              </a:xfrm>
              <a:custGeom>
                <a:rect b="b" l="l" r="r" t="t"/>
                <a:pathLst>
                  <a:path extrusionOk="0" h="212" w="968">
                    <a:moveTo>
                      <a:pt x="879" y="170"/>
                    </a:moveTo>
                    <a:cubicBezTo>
                      <a:pt x="871" y="171"/>
                      <a:pt x="860" y="173"/>
                      <a:pt x="850" y="173"/>
                    </a:cubicBezTo>
                    <a:cubicBezTo>
                      <a:pt x="809" y="173"/>
                      <a:pt x="795" y="147"/>
                      <a:pt x="803" y="107"/>
                    </a:cubicBezTo>
                    <a:cubicBezTo>
                      <a:pt x="810" y="74"/>
                      <a:pt x="831" y="41"/>
                      <a:pt x="869" y="41"/>
                    </a:cubicBezTo>
                    <a:cubicBezTo>
                      <a:pt x="887" y="41"/>
                      <a:pt x="901" y="47"/>
                      <a:pt x="900" y="66"/>
                    </a:cubicBezTo>
                    <a:cubicBezTo>
                      <a:pt x="956" y="66"/>
                      <a:pt x="956" y="66"/>
                      <a:pt x="956" y="66"/>
                    </a:cubicBezTo>
                    <a:cubicBezTo>
                      <a:pt x="968" y="7"/>
                      <a:pt x="918" y="0"/>
                      <a:pt x="868" y="1"/>
                    </a:cubicBezTo>
                    <a:cubicBezTo>
                      <a:pt x="805" y="3"/>
                      <a:pt x="758" y="44"/>
                      <a:pt x="744" y="107"/>
                    </a:cubicBezTo>
                    <a:cubicBezTo>
                      <a:pt x="731" y="170"/>
                      <a:pt x="761" y="210"/>
                      <a:pt x="824" y="212"/>
                    </a:cubicBezTo>
                    <a:cubicBezTo>
                      <a:pt x="872" y="212"/>
                      <a:pt x="882" y="208"/>
                      <a:pt x="929" y="201"/>
                    </a:cubicBezTo>
                    <a:cubicBezTo>
                      <a:pt x="952" y="93"/>
                      <a:pt x="952" y="93"/>
                      <a:pt x="952" y="93"/>
                    </a:cubicBezTo>
                    <a:cubicBezTo>
                      <a:pt x="855" y="93"/>
                      <a:pt x="855" y="93"/>
                      <a:pt x="855" y="93"/>
                    </a:cubicBezTo>
                    <a:cubicBezTo>
                      <a:pt x="846" y="132"/>
                      <a:pt x="846" y="132"/>
                      <a:pt x="846" y="132"/>
                    </a:cubicBezTo>
                    <a:cubicBezTo>
                      <a:pt x="887" y="132"/>
                      <a:pt x="887" y="132"/>
                      <a:pt x="887" y="132"/>
                    </a:cubicBezTo>
                    <a:lnTo>
                      <a:pt x="879" y="170"/>
                    </a:lnTo>
                    <a:close/>
                    <a:moveTo>
                      <a:pt x="499" y="208"/>
                    </a:move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44" y="208"/>
                      <a:pt x="544" y="208"/>
                      <a:pt x="544" y="208"/>
                    </a:cubicBezTo>
                    <a:cubicBezTo>
                      <a:pt x="594" y="208"/>
                      <a:pt x="594" y="208"/>
                      <a:pt x="594" y="20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8" y="39"/>
                      <a:pt x="678" y="39"/>
                      <a:pt x="678" y="39"/>
                    </a:cubicBezTo>
                    <a:cubicBezTo>
                      <a:pt x="642" y="208"/>
                      <a:pt x="642" y="208"/>
                      <a:pt x="642" y="208"/>
                    </a:cubicBezTo>
                    <a:cubicBezTo>
                      <a:pt x="691" y="208"/>
                      <a:pt x="691" y="208"/>
                      <a:pt x="691" y="208"/>
                    </a:cubicBezTo>
                    <a:cubicBezTo>
                      <a:pt x="734" y="6"/>
                      <a:pt x="734" y="6"/>
                      <a:pt x="734" y="6"/>
                    </a:cubicBezTo>
                    <a:cubicBezTo>
                      <a:pt x="647" y="6"/>
                      <a:pt x="647" y="6"/>
                      <a:pt x="647" y="6"/>
                    </a:cubicBezTo>
                    <a:cubicBezTo>
                      <a:pt x="586" y="143"/>
                      <a:pt x="586" y="143"/>
                      <a:pt x="586" y="143"/>
                    </a:cubicBezTo>
                    <a:cubicBezTo>
                      <a:pt x="585" y="143"/>
                      <a:pt x="585" y="143"/>
                      <a:pt x="585" y="143"/>
                    </a:cubicBezTo>
                    <a:cubicBezTo>
                      <a:pt x="581" y="6"/>
                      <a:pt x="581" y="6"/>
                      <a:pt x="581" y="6"/>
                    </a:cubicBezTo>
                    <a:cubicBezTo>
                      <a:pt x="493" y="6"/>
                      <a:pt x="493" y="6"/>
                      <a:pt x="493" y="6"/>
                    </a:cubicBezTo>
                    <a:cubicBezTo>
                      <a:pt x="449" y="208"/>
                      <a:pt x="449" y="208"/>
                      <a:pt x="449" y="208"/>
                    </a:cubicBezTo>
                    <a:lnTo>
                      <a:pt x="499" y="208"/>
                    </a:lnTo>
                    <a:close/>
                    <a:moveTo>
                      <a:pt x="418" y="208"/>
                    </a:moveTo>
                    <a:cubicBezTo>
                      <a:pt x="426" y="169"/>
                      <a:pt x="426" y="169"/>
                      <a:pt x="426" y="169"/>
                    </a:cubicBezTo>
                    <a:cubicBezTo>
                      <a:pt x="328" y="169"/>
                      <a:pt x="328" y="169"/>
                      <a:pt x="328" y="169"/>
                    </a:cubicBezTo>
                    <a:cubicBezTo>
                      <a:pt x="337" y="126"/>
                      <a:pt x="337" y="126"/>
                      <a:pt x="337" y="126"/>
                    </a:cubicBezTo>
                    <a:cubicBezTo>
                      <a:pt x="428" y="126"/>
                      <a:pt x="428" y="126"/>
                      <a:pt x="428" y="126"/>
                    </a:cubicBezTo>
                    <a:cubicBezTo>
                      <a:pt x="436" y="87"/>
                      <a:pt x="436" y="87"/>
                      <a:pt x="436" y="87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55" y="45"/>
                      <a:pt x="355" y="45"/>
                      <a:pt x="355" y="45"/>
                    </a:cubicBezTo>
                    <a:cubicBezTo>
                      <a:pt x="453" y="45"/>
                      <a:pt x="453" y="45"/>
                      <a:pt x="453" y="45"/>
                    </a:cubicBezTo>
                    <a:cubicBezTo>
                      <a:pt x="461" y="6"/>
                      <a:pt x="461" y="6"/>
                      <a:pt x="461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264" y="208"/>
                      <a:pt x="264" y="208"/>
                      <a:pt x="264" y="208"/>
                    </a:cubicBezTo>
                    <a:lnTo>
                      <a:pt x="418" y="208"/>
                    </a:lnTo>
                    <a:close/>
                    <a:moveTo>
                      <a:pt x="226" y="208"/>
                    </a:moveTo>
                    <a:cubicBezTo>
                      <a:pt x="269" y="6"/>
                      <a:pt x="269" y="6"/>
                      <a:pt x="269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170" y="208"/>
                      <a:pt x="170" y="208"/>
                      <a:pt x="170" y="208"/>
                    </a:cubicBezTo>
                    <a:lnTo>
                      <a:pt x="226" y="208"/>
                    </a:lnTo>
                    <a:close/>
                    <a:moveTo>
                      <a:pt x="72" y="131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161" y="92"/>
                      <a:pt x="161" y="92"/>
                      <a:pt x="161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56" y="208"/>
                      <a:pt x="56" y="208"/>
                      <a:pt x="56" y="208"/>
                    </a:cubicBezTo>
                    <a:lnTo>
                      <a:pt x="72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08" name="Google Shape;108;p13"/>
          <p:cNvPicPr preferRelativeResize="0"/>
          <p:nvPr/>
        </p:nvPicPr>
        <p:blipFill rotWithShape="1">
          <a:blip r:embed="rId6">
            <a:alphaModFix/>
          </a:blip>
          <a:srcRect b="58946" l="5211" r="4224" t="31360"/>
          <a:stretch/>
        </p:blipFill>
        <p:spPr>
          <a:xfrm>
            <a:off x="476518" y="2701343"/>
            <a:ext cx="8281116" cy="66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6">
            <a:alphaModFix/>
          </a:blip>
          <a:srcRect b="47418" l="5211" r="4224" t="41054"/>
          <a:stretch/>
        </p:blipFill>
        <p:spPr>
          <a:xfrm>
            <a:off x="476518" y="3366052"/>
            <a:ext cx="8281116" cy="79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Formas Normais (NF)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As regras do processo de normalização são conhecidas como "Formas Normais" ou "NF" (sigla em inglês para "Normal Form"). </a:t>
            </a:r>
            <a:endParaRPr b="1" sz="2000">
              <a:solidFill>
                <a:srgbClr val="3F3F3F"/>
              </a:solidFill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Os autores que abordam esse assunto descrevem as especificações básicas de três Formas Normais conhecidas, respectivamente, como Primeira Forma Normal ou 1NF, Segunda Forma Normal ou 2NF e Terceira Forma Normal ou 3NF. 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Formas Normais (NF)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396750" y="1592885"/>
            <a:ext cx="8350500" cy="4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Alguns autores defendem a existência de mais duas Formas Normais (4NF e 5NF).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 aplicação de regras além da 3NF é aconselhada apenas em casos mais extremos, como no processo de normalização de bancos de dados mais complexos, pois o desmembramento do banco de dados além do necessário para o seu bom funcionamento é tido como má prática de projeto, uma vez que acrescenta complexidade extra e desnecessária ao mesmo. 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Não existe um nível de normalização exigido. Esse nível vai depender justamente do nível de complexidade necessário para que o banco de dados cumpra sua tarefa de forma satisfatória.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DADOS ATÔMICOS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 tabela não pode admitir múltiplas colunas com o mesmo tipo de dado.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 As colunas não podem armazenar mais de um valor do mesmo tipo de dado.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 1NF diz que: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Cada registro deve possuir um identificador único.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tabela deve conter apenas dados atômicos.</a:t>
            </a:r>
            <a:endParaRPr b="1" sz="2000">
              <a:solidFill>
                <a:srgbClr val="3F3F3F"/>
              </a:solidFill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1 – </a:t>
            </a:r>
            <a:r>
              <a:rPr b="1" lang="pt-BR" sz="2400" u="sng"/>
              <a:t>Não normalizado</a:t>
            </a:r>
            <a:br>
              <a:rPr b="1" lang="pt-BR" sz="2400" u="sng"/>
            </a:br>
            <a:endParaRPr b="1" i="0" sz="2400" u="sng" cap="none" strike="noStrike">
              <a:solidFill>
                <a:srgbClr val="000000"/>
              </a:solidFill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2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88" y="2435861"/>
            <a:ext cx="4585369" cy="11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1 – </a:t>
            </a:r>
            <a:r>
              <a:rPr b="1" lang="pt-BR" sz="2400" u="sng"/>
              <a:t>Normalizado</a:t>
            </a:r>
            <a:br>
              <a:rPr b="1" lang="pt-BR" sz="2400"/>
            </a:b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00" y="2437150"/>
            <a:ext cx="4763095" cy="178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1 – Normalizado</a:t>
            </a:r>
            <a:br>
              <a:rPr b="1" lang="pt-BR" sz="2400"/>
            </a:b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00" y="2437150"/>
            <a:ext cx="2030611" cy="187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2 – </a:t>
            </a:r>
            <a:r>
              <a:rPr b="1" lang="pt-BR" sz="2400" u="sng"/>
              <a:t>Não normalizado</a:t>
            </a:r>
            <a:br>
              <a:rPr b="1" lang="pt-BR" sz="2400" u="sng"/>
            </a:br>
            <a:endParaRPr b="1" i="0" sz="2400" u="sng" cap="none" strike="noStrike">
              <a:solidFill>
                <a:srgbClr val="000000"/>
              </a:solidFill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2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738" y="2437150"/>
            <a:ext cx="4095830" cy="98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2 – </a:t>
            </a:r>
            <a:r>
              <a:rPr b="1" lang="pt-BR" sz="2400" u="sng"/>
              <a:t>N</a:t>
            </a:r>
            <a:r>
              <a:rPr b="1" lang="pt-BR" sz="2400" u="sng"/>
              <a:t>ormalizado</a:t>
            </a:r>
            <a:br>
              <a:rPr b="1" lang="pt-BR" sz="2400" u="sng"/>
            </a:br>
            <a:endParaRPr b="1" i="0" sz="2400" u="sng" cap="none" strike="noStrike">
              <a:solidFill>
                <a:srgbClr val="000000"/>
              </a:solidFill>
            </a:endParaRPr>
          </a:p>
        </p:txBody>
      </p:sp>
      <p:sp>
        <p:nvSpPr>
          <p:cNvPr id="400" name="Google Shape;400;p3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00" y="2437138"/>
            <a:ext cx="4720233" cy="170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14" name="Google Shape;414;p31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2 – </a:t>
            </a:r>
            <a:r>
              <a:rPr b="1" lang="pt-BR" sz="2400" u="sng"/>
              <a:t>Normalizado</a:t>
            </a:r>
            <a:br>
              <a:rPr b="1" lang="pt-BR" sz="2400" u="sng"/>
            </a:br>
            <a:endParaRPr b="1" i="0" sz="2400" u="sng" cap="none" strike="noStrike">
              <a:solidFill>
                <a:srgbClr val="000000"/>
              </a:solidFill>
            </a:endParaRPr>
          </a:p>
        </p:txBody>
      </p:sp>
      <p:sp>
        <p:nvSpPr>
          <p:cNvPr id="415" name="Google Shape;415;p3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650" y="2437138"/>
            <a:ext cx="1827014" cy="180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47475" cy="70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/>
        </p:nvSpPr>
        <p:spPr>
          <a:xfrm>
            <a:off x="191879" y="2601108"/>
            <a:ext cx="87714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BANCO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39700" y="3591880"/>
            <a:ext cx="87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14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75357" r="0" t="93175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740" y="2463676"/>
            <a:ext cx="3258624" cy="24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2"/>
          <p:cNvSpPr/>
          <p:nvPr/>
        </p:nvSpPr>
        <p:spPr>
          <a:xfrm>
            <a:off x="266850" y="4281175"/>
            <a:ext cx="7081800" cy="210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Primeira Forma Normal (1NF)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31" name="Google Shape;431;p32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Exemplo 3 – Normalizando</a:t>
            </a:r>
            <a:br>
              <a:rPr b="1" lang="pt-BR" sz="2400"/>
            </a:b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32" name="Google Shape;432;p3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2"/>
          <p:cNvSpPr/>
          <p:nvPr/>
        </p:nvSpPr>
        <p:spPr>
          <a:xfrm>
            <a:off x="591375" y="2975925"/>
            <a:ext cx="1850700" cy="523200"/>
          </a:xfrm>
          <a:prstGeom prst="rightArrowCallout">
            <a:avLst>
              <a:gd fmla="val 25000" name="adj1"/>
              <a:gd fmla="val 25000" name="adj2"/>
              <a:gd fmla="val 25000" name="adj3"/>
              <a:gd fmla="val 86585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normalizado</a:t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393425" y="4872763"/>
            <a:ext cx="1479300" cy="523200"/>
          </a:xfrm>
          <a:prstGeom prst="rightArrowCallout">
            <a:avLst>
              <a:gd fmla="val 25000" name="adj1"/>
              <a:gd fmla="val 25000" name="adj2"/>
              <a:gd fmla="val 25000" name="adj3"/>
              <a:gd fmla="val 86585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r>
              <a:rPr lang="pt-BR"/>
              <a:t>ormalizado</a:t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339225" y="2417017"/>
            <a:ext cx="6533700" cy="16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Segunda </a:t>
            </a:r>
            <a:r>
              <a:rPr b="1" lang="pt-BR" sz="2400">
                <a:solidFill>
                  <a:srgbClr val="CA2721"/>
                </a:solidFill>
              </a:rPr>
              <a:t>Forma Normal (2NF)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 2NF diz que: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tabela já deve estar na 1NF.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tabela não pode ter Dependência Funcional Parcial. 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Dependência Parcial: ocorre quando uma coluna depende apenas de uma parte de uma chave primária composta.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OBS.: Chave primaria composta - Chave composta por mais de uma coluna.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49" name="Google Shape;449;p3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3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Segunda Forma Normal (2NF)**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Funcional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4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4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737" y="2448837"/>
            <a:ext cx="1902319" cy="22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/>
          <p:nvPr/>
        </p:nvSpPr>
        <p:spPr>
          <a:xfrm>
            <a:off x="3304925" y="1943775"/>
            <a:ext cx="25275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Exemplo 1</a:t>
            </a:r>
            <a:endParaRPr b="1"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1475" y="6769326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Segunda Forma Normal (2NF)**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Funcional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3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001" y="2587925"/>
            <a:ext cx="1770717" cy="213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550" y="2489888"/>
            <a:ext cx="1292015" cy="207225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/>
          <p:nvPr/>
        </p:nvSpPr>
        <p:spPr>
          <a:xfrm>
            <a:off x="1249225" y="1972225"/>
            <a:ext cx="25275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Exemplo 1</a:t>
            </a:r>
            <a:endParaRPr b="1" sz="2500"/>
          </a:p>
        </p:txBody>
      </p:sp>
      <p:sp>
        <p:nvSpPr>
          <p:cNvPr id="488" name="Google Shape;488;p35"/>
          <p:cNvSpPr/>
          <p:nvPr/>
        </p:nvSpPr>
        <p:spPr>
          <a:xfrm>
            <a:off x="5744263" y="1972225"/>
            <a:ext cx="25275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Exemplo 2</a:t>
            </a:r>
            <a:endParaRPr b="1" sz="2500"/>
          </a:p>
        </p:txBody>
      </p:sp>
      <p:sp>
        <p:nvSpPr>
          <p:cNvPr id="489" name="Google Shape;489;p35"/>
          <p:cNvSpPr/>
          <p:nvPr/>
        </p:nvSpPr>
        <p:spPr>
          <a:xfrm>
            <a:off x="5511734" y="3693875"/>
            <a:ext cx="2074500" cy="3017100"/>
          </a:xfrm>
          <a:prstGeom prst="mathMultiply">
            <a:avLst>
              <a:gd fmla="val 8606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Segunda Forma Normal (2NF)**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6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Funcional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98" name="Google Shape;498;p3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3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513" y="2437138"/>
            <a:ext cx="1292015" cy="207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/>
          <p:nvPr/>
        </p:nvSpPr>
        <p:spPr>
          <a:xfrm>
            <a:off x="822500" y="1876825"/>
            <a:ext cx="25275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Exemplo 2</a:t>
            </a:r>
            <a:endParaRPr b="1" sz="2500"/>
          </a:p>
        </p:txBody>
      </p:sp>
      <p:sp>
        <p:nvSpPr>
          <p:cNvPr id="506" name="Google Shape;506;p36"/>
          <p:cNvSpPr/>
          <p:nvPr/>
        </p:nvSpPr>
        <p:spPr>
          <a:xfrm>
            <a:off x="5191375" y="1972025"/>
            <a:ext cx="25275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Exemplo 3</a:t>
            </a:r>
            <a:endParaRPr b="1" sz="2500"/>
          </a:p>
        </p:txBody>
      </p:sp>
      <p:sp>
        <p:nvSpPr>
          <p:cNvPr id="507" name="Google Shape;507;p36"/>
          <p:cNvSpPr/>
          <p:nvPr/>
        </p:nvSpPr>
        <p:spPr>
          <a:xfrm>
            <a:off x="599600" y="1644665"/>
            <a:ext cx="2973300" cy="4872000"/>
          </a:xfrm>
          <a:prstGeom prst="mathMultiply">
            <a:avLst>
              <a:gd fmla="val 8606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275" y="2578825"/>
            <a:ext cx="1421719" cy="203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</a:t>
            </a:r>
            <a:r>
              <a:rPr b="1" lang="pt-BR" sz="2400">
                <a:solidFill>
                  <a:srgbClr val="CA2721"/>
                </a:solidFill>
              </a:rPr>
              <a:t>Forma Normal (3NF)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7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 3NF diz que:</a:t>
            </a:r>
            <a:endParaRPr b="1" sz="2000">
              <a:solidFill>
                <a:srgbClr val="3F3F3F"/>
              </a:solidFill>
            </a:endParaRPr>
          </a:p>
          <a:p>
            <a:pPr indent="-355600" lvl="1" marL="809999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tabela já deve estar na 1NF.</a:t>
            </a:r>
            <a:endParaRPr b="1" sz="2000">
              <a:solidFill>
                <a:srgbClr val="3F3F3F"/>
              </a:solidFill>
            </a:endParaRPr>
          </a:p>
          <a:p>
            <a:pPr indent="-355600" lvl="1" marL="809999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tabela já deve estar na 2NF.</a:t>
            </a:r>
            <a:endParaRPr b="1" sz="2000">
              <a:solidFill>
                <a:srgbClr val="3F3F3F"/>
              </a:solidFill>
            </a:endParaRPr>
          </a:p>
          <a:p>
            <a:pPr indent="-355600" lvl="1" marL="809999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A tabela não pode ter Dependência Transitiva.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3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</a:t>
            </a:r>
            <a:r>
              <a:rPr b="1" lang="pt-BR" sz="2400">
                <a:solidFill>
                  <a:srgbClr val="CA2721"/>
                </a:solidFill>
              </a:rPr>
              <a:t>Forma Normal (3NF)**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Quando a alteração de qualquer coluna não-chave alterar também qualquer uma das outras colunas não-chave temos uma Dependência Transitiva.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530" name="Google Shape;530;p38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Transitiva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531" name="Google Shape;531;p3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3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Forma Normal (3NF)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544" name="Google Shape;544;p39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Transitiva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3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27" y="2104438"/>
            <a:ext cx="4697158" cy="177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Forma Normal (3NF)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0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559" name="Google Shape;559;p40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Transitiva - Erro ao inserir dados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4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40"/>
          <p:cNvGrpSpPr/>
          <p:nvPr/>
        </p:nvGrpSpPr>
        <p:grpSpPr>
          <a:xfrm>
            <a:off x="592784" y="2030525"/>
            <a:ext cx="8155950" cy="2865319"/>
            <a:chOff x="592784" y="2030525"/>
            <a:chExt cx="8155950" cy="2865319"/>
          </a:xfrm>
        </p:grpSpPr>
        <p:pic>
          <p:nvPicPr>
            <p:cNvPr id="567" name="Google Shape;56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784" y="2030525"/>
              <a:ext cx="8155950" cy="2865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40"/>
            <p:cNvSpPr/>
            <p:nvPr/>
          </p:nvSpPr>
          <p:spPr>
            <a:xfrm>
              <a:off x="4572000" y="4423975"/>
              <a:ext cx="3184800" cy="403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4572000" y="2927225"/>
              <a:ext cx="3184800" cy="403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Forma Normal (3NF)**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398225" y="228477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Transitiva - Anomalia de exclusão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4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41"/>
          <p:cNvGrpSpPr/>
          <p:nvPr/>
        </p:nvGrpSpPr>
        <p:grpSpPr>
          <a:xfrm>
            <a:off x="398225" y="2104448"/>
            <a:ext cx="8350500" cy="2529326"/>
            <a:chOff x="398225" y="2104448"/>
            <a:chExt cx="8350500" cy="2529326"/>
          </a:xfrm>
        </p:grpSpPr>
        <p:pic>
          <p:nvPicPr>
            <p:cNvPr id="585" name="Google Shape;585;p41"/>
            <p:cNvPicPr preferRelativeResize="0"/>
            <p:nvPr/>
          </p:nvPicPr>
          <p:blipFill rotWithShape="1">
            <a:blip r:embed="rId4">
              <a:alphaModFix/>
            </a:blip>
            <a:srcRect b="19903" l="0" r="0" t="0"/>
            <a:stretch/>
          </p:blipFill>
          <p:spPr>
            <a:xfrm>
              <a:off x="398225" y="2104448"/>
              <a:ext cx="8350500" cy="2529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41"/>
            <p:cNvSpPr/>
            <p:nvPr/>
          </p:nvSpPr>
          <p:spPr>
            <a:xfrm>
              <a:off x="690850" y="3806375"/>
              <a:ext cx="7835400" cy="52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/>
                <a:t>SE EXCLUIR A “ANA” EXCLUO O DEPARTAMENTO DE TI JUNTO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 rot="10800000">
            <a:off x="3659650" y="404625"/>
            <a:ext cx="5382600" cy="5862000"/>
          </a:xfrm>
          <a:prstGeom prst="snip1Rect">
            <a:avLst>
              <a:gd fmla="val 11235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804825" y="442497"/>
            <a:ext cx="4442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CONTEÚDO PROGRAMÁTICO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3800625" y="936559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NORMALIZAÇÃO	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8144971" y="900985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</a:rPr>
              <a:t>07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5"/>
          <p:cNvCxnSpPr/>
          <p:nvPr/>
        </p:nvCxnSpPr>
        <p:spPr>
          <a:xfrm>
            <a:off x="3821641" y="1184612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15"/>
          <p:cNvSpPr txBox="1"/>
          <p:nvPr/>
        </p:nvSpPr>
        <p:spPr>
          <a:xfrm>
            <a:off x="3800625" y="136239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GERENCIAMENTO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8144971" y="132681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</a:rPr>
              <a:t>30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>
            <a:off x="3821641" y="1610446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5"/>
          <p:cNvSpPr txBox="1"/>
          <p:nvPr/>
        </p:nvSpPr>
        <p:spPr>
          <a:xfrm>
            <a:off x="3800625" y="178822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GERENCIAMENTO DE TABELAS</a:t>
            </a:r>
            <a:endParaRPr b="1" i="0" sz="1200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8144971" y="1752653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</a:rPr>
              <a:t>42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15"/>
          <p:cNvCxnSpPr/>
          <p:nvPr/>
        </p:nvCxnSpPr>
        <p:spPr>
          <a:xfrm>
            <a:off x="3821641" y="203627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5"/>
          <p:cNvSpPr txBox="1"/>
          <p:nvPr/>
        </p:nvSpPr>
        <p:spPr>
          <a:xfrm>
            <a:off x="3800625" y="2214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QUERIES DO CRUD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8144971" y="2178487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>
            <a:off x="3821641" y="2462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15"/>
          <p:cNvSpPr txBox="1"/>
          <p:nvPr/>
        </p:nvSpPr>
        <p:spPr>
          <a:xfrm>
            <a:off x="3800625" y="2639894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AVANÇANDO EM SELECTs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8144971" y="2604321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15"/>
          <p:cNvCxnSpPr/>
          <p:nvPr/>
        </p:nvCxnSpPr>
        <p:spPr>
          <a:xfrm>
            <a:off x="3821641" y="2887947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15"/>
          <p:cNvSpPr txBox="1"/>
          <p:nvPr/>
        </p:nvSpPr>
        <p:spPr>
          <a:xfrm>
            <a:off x="3800625" y="3065728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CONSTRAINTS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8144971" y="30301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5"/>
          <p:cNvCxnSpPr/>
          <p:nvPr/>
        </p:nvCxnSpPr>
        <p:spPr>
          <a:xfrm>
            <a:off x="3821641" y="3313781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5"/>
          <p:cNvSpPr txBox="1"/>
          <p:nvPr/>
        </p:nvSpPr>
        <p:spPr>
          <a:xfrm>
            <a:off x="3800625" y="349156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UNINDO TABELAS COM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8144971" y="3455988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15"/>
          <p:cNvCxnSpPr/>
          <p:nvPr/>
        </p:nvCxnSpPr>
        <p:spPr>
          <a:xfrm>
            <a:off x="3821641" y="373961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5"/>
          <p:cNvSpPr txBox="1"/>
          <p:nvPr/>
        </p:nvSpPr>
        <p:spPr>
          <a:xfrm>
            <a:off x="3800625" y="391739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AGRUPANDO RESULTADOS E SUBQUERIES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8144971" y="3881822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5"/>
          <p:cNvCxnSpPr/>
          <p:nvPr/>
        </p:nvCxnSpPr>
        <p:spPr>
          <a:xfrm>
            <a:off x="3821641" y="416544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5"/>
          <p:cNvSpPr txBox="1"/>
          <p:nvPr/>
        </p:nvSpPr>
        <p:spPr>
          <a:xfrm>
            <a:off x="3815335" y="434323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FUNÇÕES (STRING / NUMÉRICAS / DATAS)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8159681" y="430765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5"/>
          <p:cNvCxnSpPr/>
          <p:nvPr/>
        </p:nvCxnSpPr>
        <p:spPr>
          <a:xfrm>
            <a:off x="3836352" y="459128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5"/>
          <p:cNvSpPr txBox="1"/>
          <p:nvPr/>
        </p:nvSpPr>
        <p:spPr>
          <a:xfrm>
            <a:off x="3815335" y="4769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RELAÇÃO ENTRE TABELAS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8159681" y="473348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15"/>
          <p:cNvCxnSpPr/>
          <p:nvPr/>
        </p:nvCxnSpPr>
        <p:spPr>
          <a:xfrm>
            <a:off x="3836352" y="5017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6" name="Google Shape;156;p15"/>
          <p:cNvGrpSpPr/>
          <p:nvPr/>
        </p:nvGrpSpPr>
        <p:grpSpPr>
          <a:xfrm>
            <a:off x="1023811" y="2584992"/>
            <a:ext cx="1512628" cy="1582646"/>
            <a:chOff x="699798" y="2245952"/>
            <a:chExt cx="2160588" cy="2260600"/>
          </a:xfrm>
        </p:grpSpPr>
        <p:sp>
          <p:nvSpPr>
            <p:cNvPr id="157" name="Google Shape;157;p15"/>
            <p:cNvSpPr/>
            <p:nvPr/>
          </p:nvSpPr>
          <p:spPr>
            <a:xfrm>
              <a:off x="699798" y="2245952"/>
              <a:ext cx="2160588" cy="2260600"/>
            </a:xfrm>
            <a:custGeom>
              <a:rect b="b" l="l" r="r" t="t"/>
              <a:pathLst>
                <a:path extrusionOk="0" h="600" w="573">
                  <a:moveTo>
                    <a:pt x="483" y="600"/>
                  </a:moveTo>
                  <a:cubicBezTo>
                    <a:pt x="134" y="600"/>
                    <a:pt x="134" y="600"/>
                    <a:pt x="134" y="600"/>
                  </a:cubicBezTo>
                  <a:cubicBezTo>
                    <a:pt x="84" y="600"/>
                    <a:pt x="43" y="560"/>
                    <a:pt x="43" y="510"/>
                  </a:cubicBezTo>
                  <a:cubicBezTo>
                    <a:pt x="43" y="464"/>
                    <a:pt x="43" y="464"/>
                    <a:pt x="43" y="464"/>
                  </a:cubicBezTo>
                  <a:cubicBezTo>
                    <a:pt x="10" y="464"/>
                    <a:pt x="10" y="464"/>
                    <a:pt x="10" y="464"/>
                  </a:cubicBezTo>
                  <a:cubicBezTo>
                    <a:pt x="0" y="464"/>
                    <a:pt x="1" y="440"/>
                    <a:pt x="9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43" y="388"/>
                    <a:pt x="43" y="388"/>
                    <a:pt x="43" y="388"/>
                  </a:cubicBezTo>
                  <a:cubicBezTo>
                    <a:pt x="10" y="388"/>
                    <a:pt x="10" y="388"/>
                    <a:pt x="10" y="388"/>
                  </a:cubicBezTo>
                  <a:cubicBezTo>
                    <a:pt x="0" y="388"/>
                    <a:pt x="1" y="364"/>
                    <a:pt x="9" y="364"/>
                  </a:cubicBezTo>
                  <a:cubicBezTo>
                    <a:pt x="43" y="364"/>
                    <a:pt x="43" y="364"/>
                    <a:pt x="43" y="364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10" y="312"/>
                    <a:pt x="10" y="312"/>
                    <a:pt x="10" y="312"/>
                  </a:cubicBezTo>
                  <a:cubicBezTo>
                    <a:pt x="0" y="312"/>
                    <a:pt x="1" y="288"/>
                    <a:pt x="9" y="288"/>
                  </a:cubicBezTo>
                  <a:cubicBezTo>
                    <a:pt x="43" y="288"/>
                    <a:pt x="43" y="288"/>
                    <a:pt x="43" y="288"/>
                  </a:cubicBezTo>
                  <a:cubicBezTo>
                    <a:pt x="43" y="236"/>
                    <a:pt x="43" y="236"/>
                    <a:pt x="43" y="236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0" y="236"/>
                    <a:pt x="1" y="212"/>
                    <a:pt x="9" y="212"/>
                  </a:cubicBezTo>
                  <a:cubicBezTo>
                    <a:pt x="43" y="212"/>
                    <a:pt x="43" y="212"/>
                    <a:pt x="43" y="21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0" y="160"/>
                    <a:pt x="1" y="136"/>
                    <a:pt x="9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40"/>
                    <a:pt x="84" y="0"/>
                    <a:pt x="134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532" y="0"/>
                    <a:pt x="573" y="40"/>
                    <a:pt x="573" y="90"/>
                  </a:cubicBezTo>
                  <a:cubicBezTo>
                    <a:pt x="573" y="234"/>
                    <a:pt x="573" y="363"/>
                    <a:pt x="573" y="510"/>
                  </a:cubicBezTo>
                  <a:cubicBezTo>
                    <a:pt x="573" y="560"/>
                    <a:pt x="532" y="600"/>
                    <a:pt x="483" y="600"/>
                  </a:cubicBezTo>
                  <a:close/>
                  <a:moveTo>
                    <a:pt x="535" y="90"/>
                  </a:moveTo>
                  <a:cubicBezTo>
                    <a:pt x="535" y="61"/>
                    <a:pt x="511" y="37"/>
                    <a:pt x="483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05" y="37"/>
                    <a:pt x="81" y="61"/>
                    <a:pt x="81" y="90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6" y="130"/>
                    <a:pt x="103" y="126"/>
                    <a:pt x="110" y="126"/>
                  </a:cubicBezTo>
                  <a:cubicBezTo>
                    <a:pt x="122" y="126"/>
                    <a:pt x="132" y="136"/>
                    <a:pt x="132" y="148"/>
                  </a:cubicBezTo>
                  <a:cubicBezTo>
                    <a:pt x="132" y="160"/>
                    <a:pt x="122" y="170"/>
                    <a:pt x="110" y="170"/>
                  </a:cubicBezTo>
                  <a:cubicBezTo>
                    <a:pt x="103" y="170"/>
                    <a:pt x="96" y="166"/>
                    <a:pt x="92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6" y="206"/>
                    <a:pt x="103" y="202"/>
                    <a:pt x="110" y="202"/>
                  </a:cubicBezTo>
                  <a:cubicBezTo>
                    <a:pt x="122" y="202"/>
                    <a:pt x="132" y="212"/>
                    <a:pt x="132" y="224"/>
                  </a:cubicBezTo>
                  <a:cubicBezTo>
                    <a:pt x="132" y="236"/>
                    <a:pt x="122" y="246"/>
                    <a:pt x="110" y="246"/>
                  </a:cubicBezTo>
                  <a:cubicBezTo>
                    <a:pt x="103" y="246"/>
                    <a:pt x="96" y="242"/>
                    <a:pt x="92" y="236"/>
                  </a:cubicBezTo>
                  <a:cubicBezTo>
                    <a:pt x="81" y="236"/>
                    <a:pt x="81" y="236"/>
                    <a:pt x="81" y="236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6" y="282"/>
                    <a:pt x="103" y="278"/>
                    <a:pt x="110" y="278"/>
                  </a:cubicBezTo>
                  <a:cubicBezTo>
                    <a:pt x="122" y="278"/>
                    <a:pt x="132" y="288"/>
                    <a:pt x="132" y="300"/>
                  </a:cubicBezTo>
                  <a:cubicBezTo>
                    <a:pt x="132" y="312"/>
                    <a:pt x="122" y="322"/>
                    <a:pt x="110" y="322"/>
                  </a:cubicBezTo>
                  <a:cubicBezTo>
                    <a:pt x="103" y="322"/>
                    <a:pt x="96" y="318"/>
                    <a:pt x="92" y="312"/>
                  </a:cubicBezTo>
                  <a:cubicBezTo>
                    <a:pt x="81" y="312"/>
                    <a:pt x="81" y="312"/>
                    <a:pt x="81" y="312"/>
                  </a:cubicBezTo>
                  <a:cubicBezTo>
                    <a:pt x="81" y="364"/>
                    <a:pt x="81" y="364"/>
                    <a:pt x="81" y="364"/>
                  </a:cubicBezTo>
                  <a:cubicBezTo>
                    <a:pt x="92" y="364"/>
                    <a:pt x="92" y="364"/>
                    <a:pt x="92" y="364"/>
                  </a:cubicBezTo>
                  <a:cubicBezTo>
                    <a:pt x="96" y="358"/>
                    <a:pt x="103" y="354"/>
                    <a:pt x="110" y="354"/>
                  </a:cubicBezTo>
                  <a:cubicBezTo>
                    <a:pt x="122" y="354"/>
                    <a:pt x="132" y="364"/>
                    <a:pt x="132" y="376"/>
                  </a:cubicBezTo>
                  <a:cubicBezTo>
                    <a:pt x="132" y="388"/>
                    <a:pt x="122" y="398"/>
                    <a:pt x="110" y="398"/>
                  </a:cubicBezTo>
                  <a:cubicBezTo>
                    <a:pt x="103" y="398"/>
                    <a:pt x="96" y="394"/>
                    <a:pt x="92" y="388"/>
                  </a:cubicBezTo>
                  <a:cubicBezTo>
                    <a:pt x="81" y="388"/>
                    <a:pt x="81" y="388"/>
                    <a:pt x="81" y="388"/>
                  </a:cubicBezTo>
                  <a:cubicBezTo>
                    <a:pt x="81" y="440"/>
                    <a:pt x="81" y="440"/>
                    <a:pt x="81" y="440"/>
                  </a:cubicBezTo>
                  <a:cubicBezTo>
                    <a:pt x="92" y="440"/>
                    <a:pt x="92" y="440"/>
                    <a:pt x="92" y="440"/>
                  </a:cubicBezTo>
                  <a:cubicBezTo>
                    <a:pt x="96" y="434"/>
                    <a:pt x="103" y="430"/>
                    <a:pt x="110" y="430"/>
                  </a:cubicBezTo>
                  <a:cubicBezTo>
                    <a:pt x="122" y="430"/>
                    <a:pt x="132" y="440"/>
                    <a:pt x="132" y="452"/>
                  </a:cubicBezTo>
                  <a:cubicBezTo>
                    <a:pt x="132" y="464"/>
                    <a:pt x="122" y="474"/>
                    <a:pt x="110" y="474"/>
                  </a:cubicBezTo>
                  <a:cubicBezTo>
                    <a:pt x="103" y="474"/>
                    <a:pt x="96" y="470"/>
                    <a:pt x="92" y="464"/>
                  </a:cubicBezTo>
                  <a:cubicBezTo>
                    <a:pt x="81" y="464"/>
                    <a:pt x="81" y="464"/>
                    <a:pt x="81" y="464"/>
                  </a:cubicBezTo>
                  <a:cubicBezTo>
                    <a:pt x="81" y="510"/>
                    <a:pt x="81" y="510"/>
                    <a:pt x="81" y="510"/>
                  </a:cubicBezTo>
                  <a:cubicBezTo>
                    <a:pt x="81" y="539"/>
                    <a:pt x="105" y="562"/>
                    <a:pt x="134" y="562"/>
                  </a:cubicBezTo>
                  <a:cubicBezTo>
                    <a:pt x="483" y="562"/>
                    <a:pt x="483" y="562"/>
                    <a:pt x="483" y="562"/>
                  </a:cubicBezTo>
                  <a:cubicBezTo>
                    <a:pt x="511" y="562"/>
                    <a:pt x="535" y="539"/>
                    <a:pt x="535" y="510"/>
                  </a:cubicBezTo>
                  <a:cubicBezTo>
                    <a:pt x="535" y="359"/>
                    <a:pt x="535" y="232"/>
                    <a:pt x="535" y="90"/>
                  </a:cubicBezTo>
                  <a:close/>
                </a:path>
              </a:pathLst>
            </a:custGeom>
            <a:solidFill>
              <a:srgbClr val="CA27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" name="Google Shape;158;p15"/>
            <p:cNvGrpSpPr/>
            <p:nvPr/>
          </p:nvGrpSpPr>
          <p:grpSpPr>
            <a:xfrm>
              <a:off x="1415990" y="2612982"/>
              <a:ext cx="1104181" cy="1526540"/>
              <a:chOff x="1415990" y="2631179"/>
              <a:chExt cx="1104181" cy="1526540"/>
            </a:xfrm>
          </p:grpSpPr>
          <p:sp>
            <p:nvSpPr>
              <p:cNvPr id="159" name="Google Shape;159;p15"/>
              <p:cNvSpPr/>
              <p:nvPr/>
            </p:nvSpPr>
            <p:spPr>
              <a:xfrm>
                <a:off x="1415990" y="2631179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415990" y="3086165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415990" y="3541151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415990" y="3996137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 b="0" l="75476" r="0" t="93175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3811142" y="5121527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PLANEJAMENTO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8155488" y="50859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5"/>
          <p:cNvCxnSpPr/>
          <p:nvPr/>
        </p:nvCxnSpPr>
        <p:spPr>
          <a:xfrm>
            <a:off x="3832159" y="5369580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15"/>
          <p:cNvSpPr txBox="1"/>
          <p:nvPr/>
        </p:nvSpPr>
        <p:spPr>
          <a:xfrm>
            <a:off x="3837692" y="547400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PROJETO FINAL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8182038" y="543842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5"/>
          <p:cNvCxnSpPr/>
          <p:nvPr/>
        </p:nvCxnSpPr>
        <p:spPr>
          <a:xfrm>
            <a:off x="3858709" y="572205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Forma Normal (3NF)**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2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594" name="Google Shape;594;p42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Transitiva - Anomalia de alteração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595" name="Google Shape;595;p4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4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2"/>
          <p:cNvPicPr preferRelativeResize="0"/>
          <p:nvPr/>
        </p:nvPicPr>
        <p:blipFill rotWithShape="1">
          <a:blip r:embed="rId4">
            <a:alphaModFix/>
          </a:blip>
          <a:srcRect b="19903" l="0" r="0" t="0"/>
          <a:stretch/>
        </p:blipFill>
        <p:spPr>
          <a:xfrm>
            <a:off x="398225" y="2104448"/>
            <a:ext cx="8350500" cy="252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Terceira Forma Normal (3NF)**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3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609" name="Google Shape;609;p43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Dependência Transitiva - Como normalizar?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610" name="Google Shape;610;p4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4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880" y="1943818"/>
            <a:ext cx="6188726" cy="43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4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CRIAÇÃO DE BANCO DE </a:t>
            </a:r>
            <a:endParaRPr sz="4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DADOS RELACIONAL</a:t>
            </a:r>
            <a:endParaRPr sz="4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 u="sng">
                <a:solidFill>
                  <a:schemeClr val="dk1"/>
                </a:solidFill>
                <a:highlight>
                  <a:srgbClr val="FFFF00"/>
                </a:highlight>
              </a:rPr>
              <a:t>C</a:t>
            </a:r>
            <a:r>
              <a:rPr lang="pt-BR" sz="4000">
                <a:solidFill>
                  <a:schemeClr val="lt1"/>
                </a:solidFill>
              </a:rPr>
              <a:t>RUD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623" name="Google Shape;623;p44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44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625" name="Google Shape;625;p44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4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5" y="1664326"/>
            <a:ext cx="8265700" cy="43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Para criar um banco de dados utilizamos a instrução: CREATE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DATABASE &lt;nome&gt;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● Desta forma agora temos um recipiente onde podemos criar tabelas e inserir dados;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4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7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 sintaxe é a maneira como escrevemos instruções;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Em SQL, por convenção, todas as instruções são em maiúsculos e os nomes são em minúsculo (banco, tabela, coluna), ex: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CREATE DATABASE teste;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Toda instrução deve ser finalizada com um ponto e vírgula;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Alguns SGBD’s não exigem ponto e vírgula, porém inserir eles em todas as instruções é uma maneira de garantir a execução;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Sintaxe do SQL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8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● Crie o seu primeiro banco de dados;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● Define um nome para o seu banco</a:t>
            </a:r>
            <a:r>
              <a:rPr b="1" lang="pt-BR" sz="2000">
                <a:solidFill>
                  <a:srgbClr val="3F3F3F"/>
                </a:solidFill>
              </a:rPr>
              <a:t> e aplique as instruções explicadas em sala de aula</a:t>
            </a:r>
            <a:r>
              <a:rPr b="1" lang="pt-BR" sz="2000">
                <a:solidFill>
                  <a:srgbClr val="3F3F3F"/>
                </a:solidFill>
              </a:rPr>
              <a:t>;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676" name="Google Shape;676;p48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677" name="Google Shape;677;p4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4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IMPORTAÇÃO DE</a:t>
            </a:r>
            <a:r>
              <a:rPr b="1" lang="pt-BR" sz="2400">
                <a:solidFill>
                  <a:srgbClr val="CA2721"/>
                </a:solidFill>
              </a:rPr>
              <a:t>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Importação de banco é quando temos um arquivo pronto de banco (com tabelas e dados) e inserimos ele no nosso SGBD;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Geralmente originado de uma exportação;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Ação simples para obter todos os dados já cadastrados em um sistema;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Após a importação podemos utilizar como se o banco houvesse sido criado na nossa máquina;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É uma prática comum no dia a dia em uma empresa;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690" name="Google Shape;690;p49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IMPORTAR	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4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IMPORTAÇÃO DE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0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Vamos primeiramente acessar o MySQL pelo terminal;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Agora devemos criar um banco, pode ser </a:t>
            </a: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empresa </a:t>
            </a:r>
            <a:r>
              <a:rPr b="1" lang="pt-BR" sz="2000">
                <a:solidFill>
                  <a:srgbClr val="3F3F3F"/>
                </a:solidFill>
              </a:rPr>
              <a:t>o nome;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Selecionar o banco com: USE empresa;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E depois utilizar o comando: source &lt;arquivo&gt;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O comando USE faz o banco de dados ser o principal no momento;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Precisamos estar com o terminal na pasta do arquivo;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704" name="Google Shape;704;p5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chemeClr val="hlink"/>
                </a:solidFill>
                <a:hlinkClick r:id="rId3"/>
              </a:rPr>
              <a:t>Obs</a:t>
            </a:r>
            <a:r>
              <a:rPr b="1" lang="pt-BR" sz="2400" u="sng">
                <a:solidFill>
                  <a:schemeClr val="hlink"/>
                </a:solidFill>
                <a:hlinkClick r:id="rId4"/>
              </a:rPr>
              <a:t>: faça o download dos arquivos clicando aqui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05" name="Google Shape;705;p5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IMPORTAR	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50"/>
          <p:cNvPicPr preferRelativeResize="0"/>
          <p:nvPr/>
        </p:nvPicPr>
        <p:blipFill rotWithShape="1">
          <a:blip r:embed="rId5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IMPORTAÇÃO DE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1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Para selecionar todos os dados de uma tabela utilizamos o comando: 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SELECT * FROM tabela;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Desta maneira receberemos os dados inseridos na tabela alvo; 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Utilizaremos a tabela de funcionários neste exemplo;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chemeClr val="hlink"/>
                </a:solidFill>
                <a:hlinkClick r:id="rId3"/>
              </a:rPr>
              <a:t>Obs: faça o download dos arquivos clicando aqui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IMPORTAR	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51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398221" y="929727"/>
            <a:ext cx="83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401550" y="2611812"/>
            <a:ext cx="83409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>
                <a:solidFill>
                  <a:srgbClr val="3F3F3F"/>
                </a:solidFill>
              </a:rPr>
              <a:t>Entidade Relacionamento e abordagem relacional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RESUMINDO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513" y="1728375"/>
            <a:ext cx="3798552" cy="284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EXPORTANDO </a:t>
            </a:r>
            <a:r>
              <a:rPr b="1" lang="pt-BR" sz="2400">
                <a:solidFill>
                  <a:srgbClr val="CA2721"/>
                </a:solidFill>
              </a:rPr>
              <a:t>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2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também exportar nosso banco, utilizamos o comando: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TERMINAL:</a:t>
            </a:r>
            <a:endParaRPr b="1" sz="2200">
              <a:solidFill>
                <a:srgbClr val="3F3F3F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mysqldump -u root &lt;nome_banco&gt; &gt; &lt;nome_arquivo&gt;.sql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MySQL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SERVER&gt; DATA EXPORT &gt; “selecione a base”&gt; Start Export</a:t>
            </a:r>
            <a:endParaRPr b="1" sz="20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Desta forma todas as tabelas e dados ficarão salvas em um arquivo .sql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testar com o nosso banco de dados empresa!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32" name="Google Shape;732;p52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733" name="Google Shape;733;p5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EXPORTANDO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36" name="Google Shape;736;p5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5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5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3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Selecione os dados da tabela servicos da BD empresa;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746" name="Google Shape;746;p53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2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47" name="Google Shape;747;p5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5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5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4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Criação de bancos e tabelas;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O primeiro passo é sempre criar o banco;</a:t>
            </a:r>
            <a:endParaRPr b="1" sz="2000">
              <a:solidFill>
                <a:srgbClr val="3F3F3F"/>
              </a:solidFill>
            </a:endParaRPr>
          </a:p>
          <a:p>
            <a:pPr indent="-355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Utilizamos o comando: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CREATE DATABASE &lt;nome&gt;;</a:t>
            </a:r>
            <a:endParaRPr b="1" sz="20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Desta forma teremos uma 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BASE</a:t>
            </a:r>
            <a:r>
              <a:rPr b="1" lang="pt-BR" sz="2000">
                <a:solidFill>
                  <a:srgbClr val="3F3F3F"/>
                </a:solidFill>
              </a:rPr>
              <a:t> disponível para criação de tabelas e posteriormente inserção de dados;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Como exemplo, crie a base de dados “empresa”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61" name="Google Shape;761;p5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4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64" name="Google Shape;764;p5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4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5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5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garantir que um banco foi criado podemos utilizar um comando utilitário;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Que é o: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SHOW DATABASES; </a:t>
            </a:r>
            <a:r>
              <a:rPr b="1" lang="pt-BR" sz="2200">
                <a:solidFill>
                  <a:srgbClr val="3F3F3F"/>
                </a:solidFill>
              </a:rPr>
              <a:t>(comando </a:t>
            </a:r>
            <a:r>
              <a:rPr b="1" lang="pt-BR" sz="2200">
                <a:solidFill>
                  <a:srgbClr val="3F3F3F"/>
                </a:solidFill>
              </a:rPr>
              <a:t>utilitário</a:t>
            </a:r>
            <a:r>
              <a:rPr b="1" lang="pt-BR" sz="2200">
                <a:solidFill>
                  <a:srgbClr val="3F3F3F"/>
                </a:solidFill>
              </a:rPr>
              <a:t>)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Todos os bancos que possuímos no nosso SGBD serão exibidos;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74" name="Google Shape;774;p55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Verificando bancos de dados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775" name="Google Shape;775;p5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78" name="Google Shape;778;p5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5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825" y="3729250"/>
            <a:ext cx="1634063" cy="164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REMOVENDO </a:t>
            </a:r>
            <a:r>
              <a:rPr b="1" lang="pt-BR" sz="2400">
                <a:solidFill>
                  <a:srgbClr val="CA2721"/>
                </a:solidFill>
              </a:rPr>
              <a:t>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6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Para deletar um banco de dados podemos utilizar o seguinte comando: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DROP DATABASE &lt;nome&gt;; 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Note que esta ação é frequentemente chamada de dropar;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Após esta ação, tabelas e dados são perdidos!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89" name="Google Shape;789;p56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Verificando bancos de dados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790" name="Google Shape;790;p5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DROP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793" name="Google Shape;793;p5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5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200" y="4153225"/>
            <a:ext cx="1382766" cy="138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351" y="4128600"/>
            <a:ext cx="1491595" cy="1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6"/>
          <p:cNvSpPr txBox="1"/>
          <p:nvPr/>
        </p:nvSpPr>
        <p:spPr>
          <a:xfrm>
            <a:off x="2041150" y="3880413"/>
            <a:ext cx="8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</a:t>
            </a:r>
            <a:endParaRPr/>
          </a:p>
        </p:txBody>
      </p:sp>
      <p:sp>
        <p:nvSpPr>
          <p:cNvPr id="799" name="Google Shape;799;p56"/>
          <p:cNvSpPr txBox="1"/>
          <p:nvPr/>
        </p:nvSpPr>
        <p:spPr>
          <a:xfrm>
            <a:off x="5760850" y="3880400"/>
            <a:ext cx="1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DEPOIS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 e EXCLUINDO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7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Crie um banco de dados com o nome de “SEU_NOME”; 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Verifique se o banco foi criado; 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Remova o banco;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807" name="Google Shape;807;p57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3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808" name="Google Shape;808;p5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5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8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CRIAÇÃO DE TABELAS</a:t>
            </a:r>
            <a:endParaRPr sz="4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 u="sng">
                <a:solidFill>
                  <a:schemeClr val="dk1"/>
                </a:solidFill>
                <a:highlight>
                  <a:srgbClr val="FFFF00"/>
                </a:highlight>
              </a:rPr>
              <a:t>C</a:t>
            </a:r>
            <a:r>
              <a:rPr lang="pt-BR" sz="4000">
                <a:solidFill>
                  <a:schemeClr val="lt1"/>
                </a:solidFill>
              </a:rPr>
              <a:t>RUD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820" name="Google Shape;820;p58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58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822" name="Google Shape;822;p58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9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É a entidade responsável por guardar nossos dados;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Uma tabela possui colunas;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As colunas são como categorias dos nossos dados: nome, profissão,idade;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As colunas possuem tipos de dados determinados, como: textos,números, datas e etc;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E atributos: não nulo, chave primária, auto incremento e etc;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30" name="Google Shape;830;p59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O que é uma tabela?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831" name="Google Shape;831;p5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34" name="Google Shape;834;p5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5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0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Agora vamos criar nossa primeira tabela, o comando é: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CREATE TABLE &lt;nome&gt;(&lt;coluna&gt;&lt;tipo de dado&gt;); 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inserir diversas colunas e com diferentes tipos de dados;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 mais comum e que acaba sendo mais utilizado é o VARCHAR, que representa os textos/strings de uma tabela;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44" name="Google Shape;844;p6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Criando tabelas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845" name="Google Shape;845;p6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48" name="Google Shape;848;p6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6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1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também remover as tabelas que criamos;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Lembrando que todos os dados serão perdidos;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 comando é: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DROP TABLE &lt;nome&gt;;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Agora a tabela não existe mais no nosso banco!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58" name="Google Shape;858;p61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>
                <a:highlight>
                  <a:srgbClr val="FFFF00"/>
                </a:highlight>
              </a:rPr>
              <a:t>Removendo </a:t>
            </a:r>
            <a:r>
              <a:rPr b="1" lang="pt-BR" sz="2400"/>
              <a:t>tabelas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859" name="Google Shape;859;p6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6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62" name="Google Shape;862;p6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6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MER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3044225" y="2297313"/>
            <a:ext cx="56997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Requisitos</a:t>
            </a:r>
            <a:r>
              <a:rPr b="1" lang="pt-BR" sz="2000">
                <a:solidFill>
                  <a:srgbClr val="3F3F3F"/>
                </a:solidFill>
              </a:rPr>
              <a:t> - Baseado em </a:t>
            </a:r>
            <a:r>
              <a:rPr b="1" lang="pt-BR" sz="2000">
                <a:solidFill>
                  <a:srgbClr val="3F3F3F"/>
                </a:solidFill>
              </a:rPr>
              <a:t>entrevistas</a:t>
            </a:r>
            <a:r>
              <a:rPr b="1" lang="pt-BR" sz="2000">
                <a:solidFill>
                  <a:srgbClr val="3F3F3F"/>
                </a:solidFill>
              </a:rPr>
              <a:t> com o </a:t>
            </a:r>
            <a:r>
              <a:rPr b="1" lang="pt-BR" sz="2000">
                <a:solidFill>
                  <a:srgbClr val="3F3F3F"/>
                </a:solidFill>
              </a:rPr>
              <a:t>cliente, criamos</a:t>
            </a:r>
            <a:r>
              <a:rPr b="1" lang="pt-BR" sz="2000">
                <a:solidFill>
                  <a:srgbClr val="3F3F3F"/>
                </a:solidFill>
              </a:rPr>
              <a:t> a documentação do projeto.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Conceitual</a:t>
            </a:r>
            <a:r>
              <a:rPr b="1" lang="pt-BR" sz="2000">
                <a:solidFill>
                  <a:srgbClr val="3F3F3F"/>
                </a:solidFill>
              </a:rPr>
              <a:t> - criação do modelo </a:t>
            </a:r>
            <a:r>
              <a:rPr b="1" lang="pt-BR" sz="2000">
                <a:solidFill>
                  <a:srgbClr val="3F3F3F"/>
                </a:solidFill>
              </a:rPr>
              <a:t>conceitual</a:t>
            </a:r>
            <a:r>
              <a:rPr b="1" lang="pt-BR" sz="2000">
                <a:solidFill>
                  <a:srgbClr val="3F3F3F"/>
                </a:solidFill>
              </a:rPr>
              <a:t> (para o cliente).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Lógico</a:t>
            </a:r>
            <a:r>
              <a:rPr b="1" lang="pt-BR" sz="2000" u="sng">
                <a:solidFill>
                  <a:srgbClr val="3F3F3F"/>
                </a:solidFill>
              </a:rPr>
              <a:t> </a:t>
            </a:r>
            <a:r>
              <a:rPr b="1" lang="pt-BR" sz="2000">
                <a:solidFill>
                  <a:srgbClr val="3F3F3F"/>
                </a:solidFill>
              </a:rPr>
              <a:t>- Criação do modelo lógico (mais técnico).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 u="sng">
                <a:solidFill>
                  <a:srgbClr val="3F3F3F"/>
                </a:solidFill>
                <a:highlight>
                  <a:srgbClr val="FFFF00"/>
                </a:highlight>
              </a:rPr>
              <a:t>Físico</a:t>
            </a:r>
            <a:r>
              <a:rPr b="1" lang="pt-BR" sz="2000">
                <a:solidFill>
                  <a:srgbClr val="3F3F3F"/>
                </a:solidFill>
              </a:rPr>
              <a:t> - Criação dos scripts, modelo físico, estratégias de segurança e armazenamento.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>
                <a:solidFill>
                  <a:srgbClr val="3F3F3F"/>
                </a:solidFill>
              </a:rPr>
              <a:t>Entidade Relacionamento e abordagem relacional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RESUMINDO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/>
          <p:nvPr/>
        </p:nvSpPr>
        <p:spPr>
          <a:xfrm>
            <a:off x="410150" y="2355950"/>
            <a:ext cx="2527500" cy="555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REQUISITOS</a:t>
            </a:r>
            <a:endParaRPr b="1" sz="2200"/>
          </a:p>
        </p:txBody>
      </p:sp>
      <p:sp>
        <p:nvSpPr>
          <p:cNvPr id="200" name="Google Shape;200;p17"/>
          <p:cNvSpPr/>
          <p:nvPr/>
        </p:nvSpPr>
        <p:spPr>
          <a:xfrm>
            <a:off x="410150" y="3369330"/>
            <a:ext cx="2527500" cy="555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CONCEITUAL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>
            <a:off x="410150" y="4382710"/>
            <a:ext cx="2527500" cy="555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LÓGICO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410150" y="5396090"/>
            <a:ext cx="2527500" cy="555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FÍSICO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1449825" y="2956850"/>
            <a:ext cx="288300" cy="3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1449825" y="3980863"/>
            <a:ext cx="288300" cy="3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/>
          <p:nvPr/>
        </p:nvSpPr>
        <p:spPr>
          <a:xfrm>
            <a:off x="1449825" y="4994238"/>
            <a:ext cx="288300" cy="34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2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Os tipos de dados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classificam um dado</a:t>
            </a:r>
            <a:r>
              <a:rPr b="1" lang="pt-BR" sz="2200">
                <a:solidFill>
                  <a:srgbClr val="3F3F3F"/>
                </a:solidFill>
              </a:rPr>
              <a:t> e os inserimos em uma coluna;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ter dados como: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texto, data, número e outros;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É uma parte extremamente importante da criação do nosso projeto e banco de dados;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Alguns dados também permitem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limites</a:t>
            </a:r>
            <a:r>
              <a:rPr b="1" lang="pt-BR" sz="2200">
                <a:solidFill>
                  <a:srgbClr val="3F3F3F"/>
                </a:solidFill>
              </a:rPr>
              <a:t> serem definidos, como quantidade máxima de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São divididos em: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texto, numérico, data e espacial</a:t>
            </a:r>
            <a:r>
              <a:rPr b="1" lang="pt-BR" sz="2200">
                <a:solidFill>
                  <a:srgbClr val="3F3F3F"/>
                </a:solidFill>
              </a:rPr>
              <a:t>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72" name="Google Shape;872;p62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Tipos de dados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873" name="Google Shape;873;p6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76" name="Google Shape;876;p6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6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3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CHAR(x): aceita textos com 0 a 255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VARCHAR(x): aceita textos com 0 a 65535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Onde x é a quantidade máxima;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TINYTEXT: apenas texto com até 255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MEDIUMTEXT: apenas texto com até 16777215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Obs: CHAR e VARCHAR aceitam números e caracteres especiais;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86" name="Google Shape;886;p63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Tipos de texto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887" name="Google Shape;887;p6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890" name="Google Shape;890;p6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6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4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3F3F3F"/>
                </a:solidFill>
              </a:rPr>
              <a:t>Agora vamos trabalhar com tipos de dados, para isso vamos precisar de um novo banco!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Crie um banco com o nome: teste_tipo_dados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Para exercitar, vamos criar uma tabela com os tipos de texto;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Utilizaremos CHAR, VARCHAR e também MEDIUMTEXT;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900" name="Google Shape;900;p64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4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901" name="Google Shape;901;p6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4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4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6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5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Crie uma tabela chamada cadastro;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Com dois campos como VARCHAR, o nome e sobrenome;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Limite os dois para 100 caracteres;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Visualize os tipos de dados das colunas com :</a:t>
            </a: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DESC cadastro;</a:t>
            </a:r>
            <a:endParaRPr b="1" sz="20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Faça uma pesquisa sobre otimização de campos em BD e apresente um fato interessante para a turma. 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914" name="Google Shape;914;p65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5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915" name="Google Shape;915;p6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6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6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061326" cy="67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6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INSERIR DADOS</a:t>
            </a:r>
            <a:endParaRPr sz="4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 u="sng">
                <a:solidFill>
                  <a:schemeClr val="dk1"/>
                </a:solidFill>
                <a:highlight>
                  <a:srgbClr val="FFFF00"/>
                </a:highlight>
              </a:rPr>
              <a:t>C</a:t>
            </a:r>
            <a:r>
              <a:rPr lang="pt-BR" sz="4000">
                <a:solidFill>
                  <a:schemeClr val="lt1"/>
                </a:solidFill>
              </a:rPr>
              <a:t>R</a:t>
            </a:r>
            <a:r>
              <a:rPr lang="pt-BR" sz="4000">
                <a:solidFill>
                  <a:schemeClr val="lt1"/>
                </a:solidFill>
              </a:rPr>
              <a:t>UD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927" name="Google Shape;927;p66"/>
          <p:cNvSpPr txBox="1"/>
          <p:nvPr/>
        </p:nvSpPr>
        <p:spPr>
          <a:xfrm>
            <a:off x="239875" y="3687255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p66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929" name="Google Shape;929;p66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INSERIR DADOS EM </a:t>
            </a:r>
            <a:r>
              <a:rPr b="1" lang="pt-BR" sz="2400">
                <a:solidFill>
                  <a:srgbClr val="CA2721"/>
                </a:solidFill>
              </a:rPr>
              <a:t>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7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Uma das operações mais comuns é inserir dados, utilizamos o comando: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INSERT INTO &lt;tabela&gt; (&lt;colunas…&gt;) VALUES (&lt;valores…&gt;)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Precisamos inserir o nome das colunas e também os valores para cada uma, separados por vírgula;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Os valores precisam corresponder a ordem das colunas;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Obs: valores de texto são inseridos entre aspas;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37" name="Google Shape;937;p67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938" name="Google Shape;938;p6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41" name="Google Shape;941;p6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p6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INSERINDO DADOS EM </a:t>
            </a:r>
            <a:r>
              <a:rPr b="1" lang="pt-BR" sz="2400">
                <a:solidFill>
                  <a:srgbClr val="CA2721"/>
                </a:solidFill>
              </a:rPr>
              <a:t>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8"/>
          <p:cNvSpPr/>
          <p:nvPr/>
        </p:nvSpPr>
        <p:spPr>
          <a:xfrm>
            <a:off x="393425" y="1941250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Crie dois inserts para inserir produtos na nossa tabela produtos;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AutoNum type="arabicPeriod"/>
            </a:pPr>
            <a:r>
              <a:rPr b="1" lang="pt-BR" sz="2000">
                <a:solidFill>
                  <a:srgbClr val="3F3F3F"/>
                </a:solidFill>
              </a:rPr>
              <a:t>Depois selecione todos os dados, dica: SELECT * FROM ...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951" name="Google Shape;951;p68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6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952" name="Google Shape;952;p6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6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9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Os tipos numéricos não precisam de aspas ao serem inseridos;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BIT(x): 1 a 64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TINYINT(x): 1 a 255 caracteres;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BOOL: 0 é falso e outros valores são verdadeiros;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INT(x): valores entre -2147483648 a 2147483647;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65" name="Google Shape;965;p69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Tipos numéricos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966" name="Google Shape;966;p6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69" name="Google Shape;969;p6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6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Vamos testar BOOL e INT;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Neste exemplo vamos também inserir outro tipo de dado, para ver que isso é possível e muito utilizado;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E por fim vamos inserir dados nesta tabela;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79" name="Google Shape;979;p7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Tipos numéricos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980" name="Google Shape;980;p7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7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83" name="Google Shape;983;p7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7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7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1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Insira mais dois servidores na nossa tabela;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Depois selecione todos os dados, dica: 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SELECT * FROM ...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93" name="Google Shape;993;p71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7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994" name="Google Shape;994;p7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997" name="Google Shape;997;p7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7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/>
          <p:nvPr/>
        </p:nvSpPr>
        <p:spPr>
          <a:xfrm>
            <a:off x="495675" y="2650775"/>
            <a:ext cx="7687800" cy="129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398225" y="929725"/>
            <a:ext cx="8567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300">
                <a:solidFill>
                  <a:srgbClr val="CA2721"/>
                </a:solidFill>
              </a:rPr>
              <a:t>TRANSFORMAÇÃO DO MER PARA MODELO RELACIONAL</a:t>
            </a:r>
            <a:endParaRPr b="1" i="0" sz="23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349475" y="1434376"/>
            <a:ext cx="8340900" cy="4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 u="sng">
                <a:solidFill>
                  <a:srgbClr val="3F3F3F"/>
                </a:solidFill>
                <a:highlight>
                  <a:srgbClr val="FFFF00"/>
                </a:highlight>
              </a:rPr>
              <a:t>CARDINALIDADE - Representação*</a:t>
            </a:r>
            <a:endParaRPr b="1" sz="2400" u="sng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395306" y="73925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RESUMINDO</a:t>
            </a:r>
            <a:endParaRPr b="1" sz="2800">
              <a:solidFill>
                <a:srgbClr val="4040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2977875" y="73925"/>
            <a:ext cx="6166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/>
          <p:nvPr/>
        </p:nvSpPr>
        <p:spPr>
          <a:xfrm>
            <a:off x="578075" y="3011688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CLIENTE</a:t>
            </a:r>
            <a:endParaRPr b="1" sz="2500"/>
          </a:p>
        </p:txBody>
      </p:sp>
      <p:sp>
        <p:nvSpPr>
          <p:cNvPr id="221" name="Google Shape;221;p18"/>
          <p:cNvSpPr/>
          <p:nvPr/>
        </p:nvSpPr>
        <p:spPr>
          <a:xfrm>
            <a:off x="5632800" y="3011688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ENCOMENDA</a:t>
            </a:r>
            <a:endParaRPr b="1" sz="2500"/>
          </a:p>
        </p:txBody>
      </p:sp>
      <p:cxnSp>
        <p:nvCxnSpPr>
          <p:cNvPr id="222" name="Google Shape;222;p18"/>
          <p:cNvCxnSpPr>
            <a:stCxn id="220" idx="3"/>
            <a:endCxn id="221" idx="1"/>
          </p:cNvCxnSpPr>
          <p:nvPr/>
        </p:nvCxnSpPr>
        <p:spPr>
          <a:xfrm>
            <a:off x="2886275" y="3397938"/>
            <a:ext cx="274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8"/>
          <p:cNvCxnSpPr/>
          <p:nvPr/>
        </p:nvCxnSpPr>
        <p:spPr>
          <a:xfrm flipH="1" rot="10800000">
            <a:off x="5251475" y="3164438"/>
            <a:ext cx="400500" cy="20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8"/>
          <p:cNvCxnSpPr/>
          <p:nvPr/>
        </p:nvCxnSpPr>
        <p:spPr>
          <a:xfrm rot="10800000">
            <a:off x="5251450" y="3421788"/>
            <a:ext cx="419700" cy="23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18"/>
          <p:cNvCxnSpPr/>
          <p:nvPr/>
        </p:nvCxnSpPr>
        <p:spPr>
          <a:xfrm>
            <a:off x="5232263" y="3192888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18"/>
          <p:cNvCxnSpPr/>
          <p:nvPr/>
        </p:nvCxnSpPr>
        <p:spPr>
          <a:xfrm>
            <a:off x="2981325" y="3192888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18"/>
          <p:cNvCxnSpPr/>
          <p:nvPr/>
        </p:nvCxnSpPr>
        <p:spPr>
          <a:xfrm>
            <a:off x="3095513" y="3192888"/>
            <a:ext cx="0" cy="41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18"/>
          <p:cNvSpPr txBox="1"/>
          <p:nvPr/>
        </p:nvSpPr>
        <p:spPr>
          <a:xfrm>
            <a:off x="3630588" y="2903588"/>
            <a:ext cx="12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SOLICITA</a:t>
            </a:r>
            <a:endParaRPr b="1" sz="1600"/>
          </a:p>
        </p:txBody>
      </p:sp>
      <p:sp>
        <p:nvSpPr>
          <p:cNvPr id="229" name="Google Shape;229;p18"/>
          <p:cNvSpPr/>
          <p:nvPr/>
        </p:nvSpPr>
        <p:spPr>
          <a:xfrm>
            <a:off x="578088" y="5302500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CLIENTE</a:t>
            </a:r>
            <a:endParaRPr b="1" sz="2500"/>
          </a:p>
        </p:txBody>
      </p:sp>
      <p:sp>
        <p:nvSpPr>
          <p:cNvPr id="230" name="Google Shape;230;p18"/>
          <p:cNvSpPr/>
          <p:nvPr/>
        </p:nvSpPr>
        <p:spPr>
          <a:xfrm>
            <a:off x="5632813" y="5302500"/>
            <a:ext cx="2308200" cy="7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ENCOMENDA</a:t>
            </a:r>
            <a:endParaRPr b="1" sz="2500"/>
          </a:p>
        </p:txBody>
      </p:sp>
      <p:cxnSp>
        <p:nvCxnSpPr>
          <p:cNvPr id="231" name="Google Shape;231;p18"/>
          <p:cNvCxnSpPr>
            <a:stCxn id="229" idx="3"/>
            <a:endCxn id="230" idx="1"/>
          </p:cNvCxnSpPr>
          <p:nvPr/>
        </p:nvCxnSpPr>
        <p:spPr>
          <a:xfrm>
            <a:off x="2886288" y="5688750"/>
            <a:ext cx="2746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18"/>
          <p:cNvSpPr txBox="1"/>
          <p:nvPr/>
        </p:nvSpPr>
        <p:spPr>
          <a:xfrm>
            <a:off x="3630600" y="5194400"/>
            <a:ext cx="12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33" name="Google Shape;233;p18"/>
          <p:cNvSpPr txBox="1"/>
          <p:nvPr/>
        </p:nvSpPr>
        <p:spPr>
          <a:xfrm>
            <a:off x="2886275" y="5303450"/>
            <a:ext cx="5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(1,1)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5074225" y="5303450"/>
            <a:ext cx="6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(1,N)</a:t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3444875" y="5239025"/>
            <a:ext cx="1787400" cy="9087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SOLICITA</a:t>
            </a:r>
            <a:endParaRPr b="1" sz="1200"/>
          </a:p>
        </p:txBody>
      </p:sp>
      <p:sp>
        <p:nvSpPr>
          <p:cNvPr id="236" name="Google Shape;236;p18"/>
          <p:cNvSpPr/>
          <p:nvPr/>
        </p:nvSpPr>
        <p:spPr>
          <a:xfrm>
            <a:off x="495675" y="4985813"/>
            <a:ext cx="7687800" cy="129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630150" y="4703263"/>
            <a:ext cx="587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chemeClr val="lt1"/>
                </a:highlight>
              </a:rPr>
              <a:t>Notação de Peter Chen</a:t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30150" y="2369950"/>
            <a:ext cx="587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F3F3F"/>
                </a:solidFill>
                <a:highlight>
                  <a:schemeClr val="lt1"/>
                </a:highlight>
              </a:rPr>
              <a:t>Notação de Pé de galinha</a:t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F3F3F"/>
              </a:solidFill>
              <a:highlight>
                <a:schemeClr val="lt1"/>
              </a:highlight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3068325" y="4198600"/>
            <a:ext cx="2542500" cy="40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/>
              <a:t>OU</a:t>
            </a:r>
            <a:endParaRPr b="1" sz="2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2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DATE: Aceita uma data no formato YYYY-MM-DD;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DATETIME: Aceita uma data com horário no formato YYYY-MM-DD hh:mm:ss;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TIMESTAMP: Aceita uma data no formato de DATETIME, porém apenas entre os anos 1970 a 2038;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As datas também inserimos entre aspas!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07" name="Google Shape;1007;p72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Tipos de data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008" name="Google Shape;1008;p7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11" name="Google Shape;1011;p7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7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3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Vamos utilizar para este exemplo DATE;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Criaremos uma tabela com nomes e data de nascimento;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E por último vamos inserir dados na tabela;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21" name="Google Shape;1021;p73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Criar uma tabela com datas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022" name="Google Shape;1022;p7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25" name="Google Shape;1025;p7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7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7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7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4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Insira o seu nome e data de nascimento na tabela;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Treine também a seleção de todos os dados;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35" name="Google Shape;1035;p74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8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036" name="Google Shape;1036;p7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4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39" name="Google Shape;1039;p7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4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7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5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Devemos sempre escolher o tipo de dado mais próximo da nossa necessidade, e também limitar tamanho quando for possível;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Isso vai otimizar o banco, deixando ele com respostas mais rápidas;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Além de economizar espaço em disco, pois estamos salvando apenas o necessário;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Pense bem antes de realizar a criação das colunas, para escolher o tipo correto e limitá-lo;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49" name="Google Shape;1049;p75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Porque escolher o tipo de dado?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050" name="Google Shape;1050;p7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7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53" name="Google Shape;1053;p7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7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7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7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6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Há três tipos de alterações em SQL: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Adição de colunas;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Remoção de colunas;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Modificar tipo da coluna;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Vamos criar uma tabela para trabalhar com alterações!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63" name="Google Shape;1063;p76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/>
              <a:t>Alterando tabelas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064" name="Google Shape;1064;p7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67" name="Google Shape;1067;p7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7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7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7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adicionar uma coluna vamos utilizar o comando: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ALTER TABLE &lt;tabela&gt; ADD COLUMN &lt;nome&gt; &lt;tipo&gt;;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Desta maneira uma nova coluna é adicionada;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77" name="Google Shape;1077;p77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Adicionando nova coluna a tabela</a:t>
            </a:r>
            <a:endParaRPr b="1" sz="2400"/>
          </a:p>
        </p:txBody>
      </p:sp>
      <p:sp>
        <p:nvSpPr>
          <p:cNvPr id="1078" name="Google Shape;1078;p7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7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81" name="Google Shape;1081;p7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7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7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7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78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● Adicione a coluna cpf com CHAR(11) na tabela funcionarios;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● Adicione outra coluna da sua escolha;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● Adicione dados a tabela;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91" name="Google Shape;1091;p78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9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092" name="Google Shape;1092;p7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7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7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095" name="Google Shape;1095;p7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7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7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79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Para remover uma coluna vamos utilizar o comando: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ALTER TABLE &lt;tabela&gt; DROP COLUMN &lt;nome&gt;;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Desta maneira uma nova coluna é removida;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05" name="Google Shape;1105;p79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Removendo coluna da tabela</a:t>
            </a:r>
            <a:endParaRPr b="1" sz="2400"/>
          </a:p>
        </p:txBody>
      </p:sp>
      <p:sp>
        <p:nvSpPr>
          <p:cNvPr id="1106" name="Google Shape;1106;p7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7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09" name="Google Shape;1109;p7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7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8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80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Remova as colunas que você adicionou anteriormente no exercício 9;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19" name="Google Shape;1119;p8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10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120" name="Google Shape;1120;p8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8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23" name="Google Shape;1123;p8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8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8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8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8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132" name="Google Shape;1132;p81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alterar um tipo de dados vamos utilizar: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ALTER TABLE &lt;tabela&gt; MODIFY COLUMN &lt;coluna&gt; &lt;tipo&gt;;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Agora a coluna está com o novo tipo;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33" name="Google Shape;1133;p81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Modificando </a:t>
            </a:r>
            <a:r>
              <a:rPr b="1" lang="pt-BR" sz="2400"/>
              <a:t>coluna da tabela</a:t>
            </a:r>
            <a:endParaRPr b="1" sz="2400"/>
          </a:p>
        </p:txBody>
      </p:sp>
      <p:sp>
        <p:nvSpPr>
          <p:cNvPr id="1134" name="Google Shape;1134;p8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8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8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37" name="Google Shape;1137;p8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8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8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42550" cy="693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NORMALIZAÇÃO DE </a:t>
            </a:r>
            <a:r>
              <a:rPr lang="pt-BR" sz="4000">
                <a:solidFill>
                  <a:schemeClr val="lt1"/>
                </a:solidFill>
              </a:rPr>
              <a:t>BANCO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19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248" name="Google Shape;248;p19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8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sz="2400">
              <a:solidFill>
                <a:srgbClr val="CA27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146" name="Google Shape;1146;p82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Crie um banco de dados chamado cadastro;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Crie uma tabela chamada pessoas;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Colunas nome, rg, cpf e limite;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nome, rg e cpf, são dados de texto;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limite é um valor numérico;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insira 5 dados;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Visualize a estrutura dos dados;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visualize os dados inseridos.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Mude o tipo de dado da coluna limite.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</a:rPr>
              <a:t>Visualize os resultados após a mudança.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47" name="Google Shape;1147;p82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11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148" name="Google Shape;1148;p8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8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82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51" name="Google Shape;1151;p8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8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8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8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sz="2400">
              <a:solidFill>
                <a:srgbClr val="CA27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160" name="Google Shape;1160;p83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61" name="Google Shape;1161;p83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- Crie um banco de dados a partir do modelo físico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162" name="Google Shape;1162;p8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8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3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65" name="Google Shape;1165;p8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8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p8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099" y="2086025"/>
            <a:ext cx="2332548" cy="2469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8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sz="2400">
              <a:solidFill>
                <a:srgbClr val="CA27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175" name="Google Shape;1175;p84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76" name="Google Shape;1176;p84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- Crie um banco de dados a partir do modelo físico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177" name="Google Shape;1177;p8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8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84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80" name="Google Shape;1180;p8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84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8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425" y="2271425"/>
            <a:ext cx="3992522" cy="201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8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CRIANDO UM BANCO DE DADOS**</a:t>
            </a:r>
            <a:endParaRPr b="1" sz="2400">
              <a:solidFill>
                <a:srgbClr val="CA272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190" name="Google Shape;1190;p85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91" name="Google Shape;1191;p85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- Crie um banco de dados a partir do modelo físico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192" name="Google Shape;1192;p8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8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85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CREATE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195" name="Google Shape;1195;p8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8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7" name="Google Shape;1197;p8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13" y="2419575"/>
            <a:ext cx="4388014" cy="209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ALTERAÇÃO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86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6" name="Google Shape;1206;p86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207" name="Google Shape;1207;p86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8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CRUD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87"/>
          <p:cNvSpPr/>
          <p:nvPr/>
        </p:nvSpPr>
        <p:spPr>
          <a:xfrm>
            <a:off x="393425" y="1664325"/>
            <a:ext cx="8350500" cy="4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O que é CRUD?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CRUD </a:t>
            </a:r>
            <a:r>
              <a:rPr b="1" lang="pt-BR" sz="2200">
                <a:solidFill>
                  <a:srgbClr val="3F3F3F"/>
                </a:solidFill>
              </a:rPr>
              <a:t>são as ações que mais são utilizadas em todas as aplicações;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Create </a:t>
            </a:r>
            <a:r>
              <a:rPr b="1" lang="pt-BR" sz="2200">
                <a:solidFill>
                  <a:srgbClr val="3F3F3F"/>
                </a:solidFill>
              </a:rPr>
              <a:t>= criar / inserir dados (insert);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Read </a:t>
            </a:r>
            <a:r>
              <a:rPr b="1" lang="pt-BR" sz="2200">
                <a:solidFill>
                  <a:srgbClr val="3F3F3F"/>
                </a:solidFill>
              </a:rPr>
              <a:t>= ler dados (select);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Update </a:t>
            </a:r>
            <a:r>
              <a:rPr b="1" lang="pt-BR" sz="2200">
                <a:solidFill>
                  <a:srgbClr val="3F3F3F"/>
                </a:solidFill>
              </a:rPr>
              <a:t>= atualizar dados (update);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Delete </a:t>
            </a:r>
            <a:r>
              <a:rPr b="1" lang="pt-BR" sz="2200">
                <a:solidFill>
                  <a:srgbClr val="3F3F3F"/>
                </a:solidFill>
              </a:rPr>
              <a:t>= deletar / remover dados (delete);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215" name="Google Shape;1215;p8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8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8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8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8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0" name="Google Shape;1220;p8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8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SELECT 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88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6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</a:t>
            </a:r>
            <a:r>
              <a:rPr b="1" lang="pt-BR" sz="2000">
                <a:solidFill>
                  <a:srgbClr val="3F3F3F"/>
                </a:solidFill>
              </a:rPr>
              <a:t>selecionar todos os dados de uma tabela utilizamos:</a:t>
            </a:r>
            <a:endParaRPr b="1" sz="2000">
              <a:solidFill>
                <a:srgbClr val="3F3F3F"/>
              </a:solidFill>
            </a:endParaRPr>
          </a:p>
          <a:p>
            <a:pPr indent="-3683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SELECT * FROM &lt;tabela&gt;;</a:t>
            </a:r>
            <a:endParaRPr b="1" sz="20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55600" lvl="0" marL="36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Desta maneira recebemos todas as colunas e registros de uma tabela.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36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Conforme a base cresce, essa consulta pode se tornar muito lenta e com custo computacional alto.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1228" name="Google Shape;1228;p88"/>
          <p:cNvSpPr/>
          <p:nvPr/>
        </p:nvSpPr>
        <p:spPr>
          <a:xfrm>
            <a:off x="403025" y="1330476"/>
            <a:ext cx="8340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229" name="Google Shape;1229;p8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8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8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8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8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8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8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SELECT em colunas especificas 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89"/>
          <p:cNvSpPr/>
          <p:nvPr/>
        </p:nvSpPr>
        <p:spPr>
          <a:xfrm>
            <a:off x="393425" y="1664325"/>
            <a:ext cx="8350500" cy="4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Para selecionar colunas específicas trocamos o * por o nome das colunas,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veja: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SELECT coluna1, coluna2 FROM nome_da_tabela;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Desta maneira criamos um filtro, deixando nossa consulta um pouco mais leve;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Ao longo do curso aprenderemos outras técnicas de otimização de consulta;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242" name="Google Shape;1242;p8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8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8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8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8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9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CREATE </a:t>
            </a:r>
            <a:r>
              <a:rPr b="1" lang="pt-BR" sz="2400">
                <a:solidFill>
                  <a:srgbClr val="CA2721"/>
                </a:solidFill>
              </a:rPr>
              <a:t>- Criando tabelas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254" name="Google Shape;1254;p90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CREATE TABLE nome(coluna tipo_de_dado(Tamanho**)); 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inserir diversas colunas e com diferentes tipos de dados;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 mais comum e que acaba sendo mais utilizado é o VARCHAR, que representa os textos/strings de uma tabela;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\**</a:t>
            </a:r>
            <a:r>
              <a:rPr b="1" lang="pt-BR" sz="2800">
                <a:solidFill>
                  <a:srgbClr val="404040"/>
                </a:solidFill>
                <a:highlight>
                  <a:srgbClr val="FFFF00"/>
                </a:highlight>
              </a:rPr>
              <a:t>Se o tipo de dados admitir um tamanho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1255" name="Google Shape;1255;p9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256" name="Google Shape;1256;p9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9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9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259" name="Google Shape;1259;p9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9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9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9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INSERT - Inserindo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9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inserir dados vamos utilizar a instrução INSERT;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INSERT INTO nome_da_tabela(nome_da_coluna1 ) 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VALUES (valor_da_coluna1);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Os valores e as colunas devem ser separados por vírgula;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269" name="Google Shape;1269;p91"/>
          <p:cNvSpPr/>
          <p:nvPr/>
        </p:nvSpPr>
        <p:spPr>
          <a:xfrm>
            <a:off x="403025" y="1330476"/>
            <a:ext cx="8340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270" name="Google Shape;1270;p9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9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9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9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9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9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Normalização de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Normalização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Primeira Forma Normal (1NF)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Segunda Forma Normal (2NF)</a:t>
            </a:r>
            <a:endParaRPr b="1" sz="2000">
              <a:solidFill>
                <a:srgbClr val="3F3F3F"/>
              </a:solidFill>
            </a:endParaRPr>
          </a:p>
          <a:p>
            <a:pPr indent="-3556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○"/>
            </a:pPr>
            <a:r>
              <a:rPr b="1" lang="pt-BR" sz="2000">
                <a:solidFill>
                  <a:srgbClr val="3F3F3F"/>
                </a:solidFill>
              </a:rPr>
              <a:t> Terceira Forma Normal (3NF)</a:t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9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9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WHERE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92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WHERE </a:t>
            </a:r>
            <a:r>
              <a:rPr b="1" lang="pt-BR" sz="2200">
                <a:solidFill>
                  <a:srgbClr val="3F3F3F"/>
                </a:solidFill>
              </a:rPr>
              <a:t>é uma cláusula de algumas queries, que determina quais registros vamos atualizar;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Por exemplo: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WHERE id = 1</a:t>
            </a:r>
            <a:r>
              <a:rPr b="1" lang="pt-BR" sz="2200">
                <a:solidFill>
                  <a:srgbClr val="3F3F3F"/>
                </a:solidFill>
              </a:rPr>
              <a:t>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Se não inserirmos esta instruções em atualizações ou remoções, vamos aplicar a todos os dados, o que pode ser um enorme problema;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Então lembre-se sempre de inserir WHERE em UPDATE e DELETE;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Depois veremos sua aplicação com SELECT;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283" name="Google Shape;1283;p9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9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9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9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92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8" name="Google Shape;1288;p9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9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93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296" name="Google Shape;1296;p9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9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9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9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93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1" name="Google Shape;1301;p9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113" y="933200"/>
            <a:ext cx="4125254" cy="232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9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9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SAFE MODE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9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Por segurança, o MySQL Workbench não deixa atualizar um registro sem usar o WHERE em um atributo chave.</a:t>
            </a:r>
            <a:br>
              <a:rPr b="1" lang="pt-BR" sz="2200">
                <a:solidFill>
                  <a:srgbClr val="3F3F3F"/>
                </a:solidFill>
              </a:rPr>
            </a:br>
            <a:r>
              <a:rPr b="1" lang="pt-BR" sz="2200">
                <a:solidFill>
                  <a:srgbClr val="3F3F3F"/>
                </a:solidFill>
              </a:rPr>
              <a:t>Como ainda não aprendemos a incluir atributos-chave, vamos utilizar o comandado: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SET SQL_SAFE_UPDATES = 0;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para desativar o SAFE MODE.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310" name="Google Shape;1310;p9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9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9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9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9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5" name="Google Shape;1315;p9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9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9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WHERE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95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Para atualizar dados vamos utilizar a instrução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UPDATE</a:t>
            </a:r>
            <a:r>
              <a:rPr b="1" lang="pt-BR" sz="2200">
                <a:solidFill>
                  <a:srgbClr val="3F3F3F"/>
                </a:solidFill>
              </a:rPr>
              <a:t>: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UPDATE tabela SET &lt;coluna=valor&gt; WHERE &lt;condição&gt;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Lembre-se de utilizar o WHERE;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Podemos inserir mais colunas, separando elas por vírgula;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323" name="Google Shape;1323;p9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9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9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9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9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p9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9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9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ALTERANDO REGISTROS EM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96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● Atualize o limite do quarto registro da sua tabela para 1000;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336" name="Google Shape;1336;p96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12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337" name="Google Shape;1337;p9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9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9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UPDATE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340" name="Google Shape;1340;p9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9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2" name="Google Shape;1342;p9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9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DELETE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97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Para deletar dados </a:t>
            </a:r>
            <a:r>
              <a:rPr b="1" lang="pt-BR" sz="2200">
                <a:solidFill>
                  <a:srgbClr val="3F3F3F"/>
                </a:solidFill>
              </a:rPr>
              <a:t>utilizaremos</a:t>
            </a:r>
            <a:r>
              <a:rPr b="1" lang="pt-BR" sz="2200">
                <a:solidFill>
                  <a:srgbClr val="3F3F3F"/>
                </a:solidFill>
              </a:rPr>
              <a:t> a instrução DELETE: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DELETE FROM &lt;tabela&gt; WHERE &lt;condição&gt;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Lembre-se de utilizar o WHERE, se não deletaremos todos os dados;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A quantidade de dados removidos depende do WHERE;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350" name="Google Shape;1350;p9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9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9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DELETANDO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9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97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5" name="Google Shape;1355;p9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9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DELETE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98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Delete registros que tenham limites maiores que 1000;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363" name="Google Shape;1363;p98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13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364" name="Google Shape;1364;p9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9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9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DELETE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1367" name="Google Shape;1367;p9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9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9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99"/>
          <p:cNvSpPr/>
          <p:nvPr/>
        </p:nvSpPr>
        <p:spPr>
          <a:xfrm rot="10800000">
            <a:off x="431695" y="405595"/>
            <a:ext cx="8712300" cy="5942100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99"/>
          <p:cNvSpPr txBox="1"/>
          <p:nvPr/>
        </p:nvSpPr>
        <p:spPr>
          <a:xfrm>
            <a:off x="821755" y="2637991"/>
            <a:ext cx="79323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Irmão, você não percebeu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você é o único representante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seu sonho na face da terra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99"/>
          <p:cNvSpPr txBox="1"/>
          <p:nvPr/>
        </p:nvSpPr>
        <p:spPr>
          <a:xfrm>
            <a:off x="3022818" y="4094896"/>
            <a:ext cx="433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Emicida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p9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00"/>
          <p:cNvPicPr preferRelativeResize="0"/>
          <p:nvPr/>
        </p:nvPicPr>
        <p:blipFill rotWithShape="1">
          <a:blip r:embed="rId3">
            <a:alphaModFix/>
          </a:blip>
          <a:srcRect b="26094" l="33682" r="33679" t="64310"/>
          <a:stretch/>
        </p:blipFill>
        <p:spPr>
          <a:xfrm>
            <a:off x="2580166" y="4412512"/>
            <a:ext cx="3987212" cy="65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00"/>
          <p:cNvPicPr preferRelativeResize="0"/>
          <p:nvPr/>
        </p:nvPicPr>
        <p:blipFill rotWithShape="1">
          <a:blip r:embed="rId4">
            <a:alphaModFix/>
          </a:blip>
          <a:srcRect b="7596" l="21625" r="21630" t="87441"/>
          <a:stretch/>
        </p:blipFill>
        <p:spPr>
          <a:xfrm>
            <a:off x="1112874" y="5996763"/>
            <a:ext cx="6918252" cy="34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00"/>
          <p:cNvPicPr preferRelativeResize="0"/>
          <p:nvPr/>
        </p:nvPicPr>
        <p:blipFill rotWithShape="1">
          <a:blip r:embed="rId4">
            <a:alphaModFix/>
          </a:blip>
          <a:srcRect b="2326" l="21625" r="21630" t="92247"/>
          <a:stretch/>
        </p:blipFill>
        <p:spPr>
          <a:xfrm>
            <a:off x="1112874" y="6326372"/>
            <a:ext cx="6918252" cy="37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00"/>
          <p:cNvPicPr preferRelativeResize="0"/>
          <p:nvPr/>
        </p:nvPicPr>
        <p:blipFill rotWithShape="1">
          <a:blip r:embed="rId5">
            <a:alphaModFix/>
          </a:blip>
          <a:srcRect b="69092" l="10424" r="9995" t="20265"/>
          <a:stretch/>
        </p:blipFill>
        <p:spPr>
          <a:xfrm>
            <a:off x="953036" y="1899635"/>
            <a:ext cx="7276564" cy="54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00"/>
          <p:cNvPicPr preferRelativeResize="0"/>
          <p:nvPr/>
        </p:nvPicPr>
        <p:blipFill rotWithShape="1">
          <a:blip r:embed="rId5">
            <a:alphaModFix/>
          </a:blip>
          <a:srcRect b="54570" l="10424" r="9995" t="31408"/>
          <a:stretch/>
        </p:blipFill>
        <p:spPr>
          <a:xfrm>
            <a:off x="953036" y="2472744"/>
            <a:ext cx="7276564" cy="7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NORMALIZAÇÃO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Um Banco de Dados não normalizado apresenta principalmente os seguintes problemas: 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Duplicidade de dados.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 Dificuldade para excluir ou atualizar os dados.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Desperdício de espaço no HD.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As consultas se tornam cada vez mais lentas a medida que a quantidade de dados aumenta.</a:t>
            </a:r>
            <a:endParaRPr b="1" sz="20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403025" y="1330476"/>
            <a:ext cx="8340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NORMALIZAÇÃO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